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5"/>
  </p:notesMasterIdLst>
  <p:sldIdLst>
    <p:sldId id="274" r:id="rId6"/>
    <p:sldId id="294" r:id="rId7"/>
    <p:sldId id="287" r:id="rId8"/>
    <p:sldId id="288" r:id="rId9"/>
    <p:sldId id="289" r:id="rId10"/>
    <p:sldId id="290" r:id="rId11"/>
    <p:sldId id="291" r:id="rId12"/>
    <p:sldId id="292" r:id="rId13"/>
    <p:sldId id="293" r:id="rId14"/>
  </p:sldIdLst>
  <p:sldSz cx="12192000" cy="6858000"/>
  <p:notesSz cx="6784975" cy="98567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G Zsuzsanna" initials="VZ" lastIdx="1" clrIdx="0">
    <p:extLst>
      <p:ext uri="{19B8F6BF-5375-455C-9EA6-DF929625EA0E}">
        <p15:presenceInfo xmlns:p15="http://schemas.microsoft.com/office/powerpoint/2012/main" userId="S-1-5-21-4064896599-1321994828-1977553258-85158" providerId="AD"/>
      </p:ext>
    </p:extLst>
  </p:cmAuthor>
  <p:cmAuthor id="2" name="MARCZ Andrea" initials="MA" lastIdx="0" clrIdx="1">
    <p:extLst>
      <p:ext uri="{19B8F6BF-5375-455C-9EA6-DF929625EA0E}">
        <p15:presenceInfo xmlns:p15="http://schemas.microsoft.com/office/powerpoint/2012/main" userId="S-1-5-21-4064896599-1321994828-1977553258-1450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26F"/>
    <a:srgbClr val="0033A0"/>
    <a:srgbClr val="001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37"/>
    <p:restoredTop sz="94131" autoAdjust="0"/>
  </p:normalViewPr>
  <p:slideViewPr>
    <p:cSldViewPr snapToGrid="0" snapToObjects="1">
      <p:cViewPr>
        <p:scale>
          <a:sx n="66" d="100"/>
          <a:sy n="66" d="100"/>
        </p:scale>
        <p:origin x="1224" y="3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B74DB-BB14-0549-932A-8E295EC00509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8498" y="4743579"/>
            <a:ext cx="5427980" cy="38811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0156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3249" y="9362238"/>
            <a:ext cx="2940156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23CC8-AFAD-CE4D-A9C6-54616C9F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0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95523CC8-AFAD-CE4D-A9C6-54616C9F9D5A}" type="slidenum">
              <a:rPr/>
              <a:t>2</a:t>
            </a:fld>
            <a:endParaRPr lang="hu"/>
          </a:p>
        </p:txBody>
      </p:sp>
    </p:spTree>
    <p:extLst>
      <p:ext uri="{BB962C8B-B14F-4D97-AF65-F5344CB8AC3E}">
        <p14:creationId xmlns:p14="http://schemas.microsoft.com/office/powerpoint/2010/main" val="1525162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95523CC8-AFAD-CE4D-A9C6-54616C9F9D5A}" type="slidenum">
              <a:rPr/>
              <a:t>6</a:t>
            </a:fld>
            <a:endParaRPr lang="hu"/>
          </a:p>
        </p:txBody>
      </p:sp>
    </p:spTree>
    <p:extLst>
      <p:ext uri="{BB962C8B-B14F-4D97-AF65-F5344CB8AC3E}">
        <p14:creationId xmlns:p14="http://schemas.microsoft.com/office/powerpoint/2010/main" val="92528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hu" b="0" i="0" u="none" baseline="0"/>
              <a:t>A tolmácsolás során egyik nyelvről a másikra ültetünk át üzeneteket az alábbi sorrendben</a:t>
            </a:r>
          </a:p>
          <a:p>
            <a:pPr lvl="1" algn="l" rtl="0"/>
            <a:r>
              <a:rPr lang="hu" b="0" i="0" u="none" baseline="0"/>
              <a:t>az üzenet fogadása</a:t>
            </a:r>
          </a:p>
          <a:p>
            <a:pPr lvl="1" algn="l" rtl="0"/>
            <a:r>
              <a:rPr lang="hu" b="0" i="0" u="none" baseline="0"/>
              <a:t>az értelem megragadása</a:t>
            </a:r>
          </a:p>
          <a:p>
            <a:pPr lvl="1" algn="l" rtl="0"/>
            <a:r>
              <a:rPr lang="hu" b="0" i="0" u="none" baseline="0"/>
              <a:t>az üzenet továbbítása a másik nyelvre</a:t>
            </a:r>
          </a:p>
          <a:p>
            <a:endParaRPr lang="hu" dirty="0"/>
          </a:p>
          <a:p>
            <a:pPr algn="l" rtl="0"/>
            <a:r>
              <a:rPr lang="hu" b="0" i="0" u="none" baseline="0"/>
              <a:t>E cél eléréséhez a tolmácsnak az alábbi ismeretek birtokában kell lennie</a:t>
            </a:r>
          </a:p>
          <a:p>
            <a:pPr lvl="1" algn="l" rtl="0"/>
            <a:r>
              <a:rPr lang="hu" b="0" i="0" u="none" baseline="0"/>
              <a:t>mindkét nyelv + megfelelő dialektus</a:t>
            </a:r>
          </a:p>
          <a:p>
            <a:pPr lvl="1" algn="l" rtl="0"/>
            <a:r>
              <a:rPr lang="hu" b="0" i="0" u="none" baseline="0"/>
              <a:t>a beszélgetés tárgya és keretei</a:t>
            </a:r>
          </a:p>
          <a:p>
            <a:pPr marL="457200" lvl="1" indent="0" algn="l" rtl="0">
              <a:buFontTx/>
              <a:buNone/>
            </a:pPr>
            <a:r>
              <a:rPr lang="hu" b="0" i="0" u="none" baseline="0"/>
              <a:t>kulturális háttér</a:t>
            </a:r>
          </a:p>
          <a:p>
            <a:pPr marL="0" indent="0" algn="l" rtl="0">
              <a:buFontTx/>
              <a:buNone/>
            </a:pPr>
            <a:endParaRPr lang="hu" dirty="0"/>
          </a:p>
          <a:p>
            <a:pPr marL="0" indent="0" algn="l" rtl="0">
              <a:buFontTx/>
              <a:buNone/>
            </a:pPr>
            <a:r>
              <a:rPr lang="hu" b="1" i="0" u="none" baseline="0"/>
              <a:t>A tolmácsnak</a:t>
            </a:r>
          </a:p>
          <a:p>
            <a:pPr marL="457200" lvl="1" indent="0" algn="l" rtl="0">
              <a:buFontTx/>
              <a:buNone/>
            </a:pPr>
            <a:r>
              <a:rPr lang="hu" b="1" i="0" u="none" baseline="0"/>
              <a:t>elegendő információt kell biztosítani a meghallgatott személyről (életkor, társadalmi nem, családi struktúra, oktatás, egészségi állapot, a kiszolgáltatottság jellege)</a:t>
            </a:r>
          </a:p>
          <a:p>
            <a:pPr lvl="1" algn="l" rtl="0"/>
            <a:r>
              <a:rPr lang="hu" b="1" i="0" u="none" baseline="0"/>
              <a:t>tisztában kell lennie azzal, hogy a megbízás elfogadása helytelen, ha bármilyen kapcsolatban áll a meghallgató személlyel</a:t>
            </a:r>
          </a:p>
          <a:p>
            <a:pPr lvl="1" algn="l" rtl="0"/>
            <a:r>
              <a:rPr lang="hu" b="1" i="0" u="none" baseline="0"/>
              <a:t>pártatlannak, megbízhatónak kell lennie </a:t>
            </a:r>
          </a:p>
          <a:p>
            <a:endParaRPr lang="hu" b="1" dirty="0"/>
          </a:p>
          <a:p>
            <a:pPr algn="l" rtl="0"/>
            <a:r>
              <a:rPr lang="hu" b="0" i="0" u="none" baseline="0"/>
              <a:t>A tolmács nem kulturális szakértő, ezért</a:t>
            </a:r>
          </a:p>
          <a:p>
            <a:pPr lvl="1" algn="l" rtl="0"/>
            <a:r>
              <a:rPr lang="hu" b="0" i="0" u="none" baseline="0"/>
              <a:t>a kulturális háttér tolmácsolása nem a tolmács feladata</a:t>
            </a:r>
          </a:p>
          <a:p>
            <a:pPr lvl="1" algn="l" rtl="0"/>
            <a:r>
              <a:rPr lang="hu" b="0" i="0" u="none" baseline="0"/>
              <a:t>kizárólag és pontosan azt tolmácsolja, ami elhangzott</a:t>
            </a:r>
          </a:p>
          <a:p>
            <a:pPr lvl="1" algn="l" rtl="0"/>
            <a:r>
              <a:rPr lang="hu" b="0" i="0" u="none" baseline="0"/>
              <a:t>csak akkor lép közbe, ha pontosításra vagy ismétlésre van szükség</a:t>
            </a:r>
          </a:p>
          <a:p>
            <a:endParaRPr lang="hu" dirty="0"/>
          </a:p>
          <a:p>
            <a:pPr algn="l" rtl="0"/>
            <a:r>
              <a:rPr lang="hu" b="0" i="0" u="none" baseline="0"/>
              <a:t>A nonverbális kommunikáció a félreértések melegágya, ezért</a:t>
            </a:r>
          </a:p>
          <a:p>
            <a:pPr lvl="1" algn="l" rtl="0"/>
            <a:r>
              <a:rPr lang="hu" b="0" i="0" u="none" baseline="0"/>
              <a:t>a hangnem, testbeszéd, arckifejezések szóbeli tolmácsolása félrevezető</a:t>
            </a:r>
          </a:p>
          <a:p>
            <a:pPr lvl="1" algn="l" rtl="0"/>
            <a:r>
              <a:rPr lang="hu" b="0" i="0" u="none" baseline="0"/>
              <a:t>a tolmács feladata, hogy átadja a meghallgatott személy intonációját</a:t>
            </a:r>
          </a:p>
          <a:p>
            <a:endParaRPr lang="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7116ECF3-C126-4208-A738-38FB1BF2BED1}" type="slidenum">
              <a:rPr/>
              <a:t>7</a:t>
            </a:fld>
            <a:endParaRPr lang="hu"/>
          </a:p>
        </p:txBody>
      </p:sp>
    </p:spTree>
    <p:extLst>
      <p:ext uri="{BB962C8B-B14F-4D97-AF65-F5344CB8AC3E}">
        <p14:creationId xmlns:p14="http://schemas.microsoft.com/office/powerpoint/2010/main" val="2674998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7116ECF3-C126-4208-A738-38FB1BF2BED1}" type="slidenum">
              <a:rPr/>
              <a:t>9</a:t>
            </a:fld>
            <a:endParaRPr lang="hu"/>
          </a:p>
        </p:txBody>
      </p:sp>
    </p:spTree>
    <p:extLst>
      <p:ext uri="{BB962C8B-B14F-4D97-AF65-F5344CB8AC3E}">
        <p14:creationId xmlns:p14="http://schemas.microsoft.com/office/powerpoint/2010/main" val="4233583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D60755E3-E38A-7746-B350-B2B27EB51D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66" y="5662253"/>
            <a:ext cx="2165867" cy="1080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482996B8-7758-924F-95A7-EA63DDAB7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146" y="1031563"/>
            <a:ext cx="996970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9FD3C252-914E-9945-8B43-6C3ECB129E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11146" y="2357126"/>
            <a:ext cx="9969708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 </a:t>
            </a:r>
          </a:p>
        </p:txBody>
      </p:sp>
    </p:spTree>
    <p:extLst>
      <p:ext uri="{BB962C8B-B14F-4D97-AF65-F5344CB8AC3E}">
        <p14:creationId xmlns:p14="http://schemas.microsoft.com/office/powerpoint/2010/main" val="18664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1875"/>
            <a:ext cx="12192000" cy="6170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CAA1689-C07E-BF4E-A678-768B607FE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A100D752-4660-364F-8192-DAEA4BED2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5B43293-C0FA-2244-8FA3-75ADC8627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65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182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6626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D27815-B906-634D-BA9B-42B8F726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6626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A406E9-BDBA-F242-811F-8BFC4DD3CD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22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8DF5BA7-04D4-DF48-9230-5E261088FD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10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C07A6-9329-4818-BBF7-66C90A9AC6C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440459-7524-4CB2-A245-38996770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22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C07A6-9329-4818-BBF7-66C90A9AC6C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440459-7524-4CB2-A245-38996770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8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DAAE9EE-5CC9-1E49-8C69-38DC128B57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9"/>
          </a:xfrm>
          <a:prstGeom prst="rect">
            <a:avLst/>
          </a:prstGeom>
        </p:spPr>
      </p:pic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F71DDF9B-7F04-BD4A-B0B7-0ED76E378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91938"/>
            <a:ext cx="5157787" cy="3897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BE99B60-6C3E-9D4A-A88B-B459B2ED8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91938"/>
            <a:ext cx="5183188" cy="3897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EE0A582B-5D35-2D4E-913F-8ADA140BB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7882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2C1BB9-6455-E145-91B9-D4B2B698F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>
                <a:solidFill>
                  <a:srgbClr val="0033A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2C7FD4-33D8-3648-BA68-32730B136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137189-CEDA-0547-8741-371F77C229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8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AFD6D3-5F3F-0C4B-BB45-EA233823B7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673CAF2-56B5-5E40-9BAF-D3D120DCCC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B189EC70-CD90-A243-9D22-146F01B2DEA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493456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D4949B8A-D5C6-534C-9C33-C53B816160D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491868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7129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256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65126"/>
            <a:ext cx="5157787" cy="5824538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365126"/>
            <a:ext cx="5157787" cy="5824537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512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331CBA-B20B-3B44-92AD-C4C1538BE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06836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97FD40D-CD9E-B346-A121-7FD5CB4415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142FA6-4661-C647-8BD5-D71B25FDAD3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1690688"/>
            <a:ext cx="10547195" cy="4397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822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S 3 COLO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81890"/>
            <a:ext cx="10655526" cy="48688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600">
                <a:solidFill>
                  <a:srgbClr val="0033A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D27815-B906-634D-BA9B-42B8F726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09C59DD-81CC-D64B-B88B-C5A1B36645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70CD4834-D61F-BE42-9FB3-AC0D67700F5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071356"/>
            <a:ext cx="10655526" cy="567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D36377A0-B2FC-254C-B4EF-774D513C878C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535014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F356E3C4-9C77-D243-8888-15D21EA3F41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230240" y="4719150"/>
            <a:ext cx="3336327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Espace réservé de l’image 2">
            <a:extLst>
              <a:ext uri="{FF2B5EF4-FFF2-40B4-BE49-F238E27FC236}">
                <a16:creationId xmlns:a16="http://schemas.microsoft.com/office/drawing/2014/main" id="{27317210-FA97-8749-A8C5-095DB53F4D60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30241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14" name="Espace réservé de l’image 2">
            <a:extLst>
              <a:ext uri="{FF2B5EF4-FFF2-40B4-BE49-F238E27FC236}">
                <a16:creationId xmlns:a16="http://schemas.microsoft.com/office/drawing/2014/main" id="{C858CE35-B425-0E4A-B5C1-C67DB99544F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535014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08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938847E-E6A3-5343-8CEC-B52DD40203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81105880-5E6B-6E4A-B5C9-CBC0DE9DFD0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49337" y="702527"/>
            <a:ext cx="6936057" cy="5166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3D1123D-9FE3-614F-B1DF-38815C3742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02527"/>
            <a:ext cx="3375374" cy="1137424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rgbClr val="0033A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802082E6-4899-044F-92CE-0470567E9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37537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778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85970F-249C-E843-9EEF-B8D3A87D1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itre 7">
            <a:extLst>
              <a:ext uri="{FF2B5EF4-FFF2-40B4-BE49-F238E27FC236}">
                <a16:creationId xmlns:a16="http://schemas.microsoft.com/office/drawing/2014/main" id="{B98E281D-7976-CF46-98CA-4B5AAEEF0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52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62" r:id="rId5"/>
    <p:sldLayoutId id="2147483661" r:id="rId6"/>
    <p:sldLayoutId id="2147483654" r:id="rId7"/>
    <p:sldLayoutId id="2147483657" r:id="rId8"/>
    <p:sldLayoutId id="2147483658" r:id="rId9"/>
    <p:sldLayoutId id="2147483659" r:id="rId10"/>
    <p:sldLayoutId id="2147483660" r:id="rId11"/>
    <p:sldLayoutId id="2147483655" r:id="rId12"/>
    <p:sldLayoutId id="2147483664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0033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DE5B00F-AD5B-CC4C-848A-48CDD9EBE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146" y="1383275"/>
            <a:ext cx="9969708" cy="1325563"/>
          </a:xfrm>
        </p:spPr>
        <p:txBody>
          <a:bodyPr>
            <a:normAutofit fontScale="90000"/>
          </a:bodyPr>
          <a:lstStyle/>
          <a:p>
            <a:pPr rtl="0"/>
            <a:r>
              <a:rPr lang="hu" b="0" i="0" u="none" baseline="0">
                <a:latin typeface="+mn-lt"/>
              </a:rPr>
              <a:t>INTERKULTURÁLIS KOMMUNIKÁCIÓ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46E6403-E7B9-B84E-9EC4-577D18E94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1146" y="3107219"/>
            <a:ext cx="9969708" cy="1500187"/>
          </a:xfrm>
        </p:spPr>
        <p:txBody>
          <a:bodyPr/>
          <a:lstStyle/>
          <a:p>
            <a:pPr rtl="0"/>
            <a:r>
              <a:rPr lang="hu" b="0" i="0" u="none" baseline="0">
                <a:latin typeface="+mn-lt"/>
              </a:rPr>
              <a:t>PROTECT – A migránsok ellen elkövetett szexuális és nemi alapú erőszak megelőzése és az áldozatoknak nyújtott támogatás megerősítése</a:t>
            </a:r>
          </a:p>
          <a:p>
            <a:endParaRPr lang="hu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200" y="426923"/>
            <a:ext cx="1430973" cy="95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99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DCBCEF-4F14-2C47-9124-976734C31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21124"/>
          </a:xfrm>
        </p:spPr>
        <p:txBody>
          <a:bodyPr/>
          <a:lstStyle/>
          <a:p>
            <a:pPr algn="ctr" rtl="0"/>
            <a:r>
              <a:rPr lang="hu" b="0" i="0" u="none" baseline="0"/>
              <a:t>PROTECT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31243" y="1795354"/>
            <a:ext cx="264316" cy="511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9787" y="1087396"/>
            <a:ext cx="8243663" cy="5102268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hu" sz="1800" b="1" i="0" u="none" baseline="0" dirty="0">
                <a:latin typeface="+mn-lt"/>
              </a:rPr>
              <a:t>Végrehajtó országok:  </a:t>
            </a:r>
            <a:r>
              <a:rPr lang="hu" sz="1800" b="0" i="0" u="none" baseline="0" dirty="0">
                <a:latin typeface="+mn-lt"/>
              </a:rPr>
              <a:t>Belgium, Bulgária, Horvátország, Görögország, Magyarország, Írország, Olaszország, Málta, Hollandia, Lengyelország, Szlovénia, Spanyolország</a:t>
            </a:r>
          </a:p>
          <a:p>
            <a:pPr algn="l" rtl="0"/>
            <a:r>
              <a:rPr lang="hu" sz="1800" b="1" i="0" u="none" baseline="0" dirty="0">
                <a:latin typeface="+mn-lt"/>
              </a:rPr>
              <a:t>A projekt célja: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hu" sz="1800" b="0" i="0" u="none" baseline="0" dirty="0">
                <a:latin typeface="+mn-lt"/>
              </a:rPr>
              <a:t>a jelenlegi nemzeti támogató szolgálatok kapacitásainak megerősítése a szexuális és nemi alapú erőszak terén, hogy hatékonyabb legyen a koordináció, és elérhetőbbé váljanak ezek a rendszerek a szexuális és nemi alapú erőszak menekült, migráns és menedékkérő áldozatai és potenciális áldozatai számára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hu" sz="1800" b="0" i="0" u="none" baseline="0" dirty="0">
                <a:latin typeface="+mn-lt"/>
              </a:rPr>
              <a:t>a tudatosság növelése a közösségeken belül, és azok megerősítése.</a:t>
            </a:r>
          </a:p>
          <a:p>
            <a:pPr algn="l" rtl="0"/>
            <a:r>
              <a:rPr lang="hu" sz="1800" b="1" i="0" u="none" baseline="0" dirty="0">
                <a:latin typeface="+mn-lt"/>
              </a:rPr>
              <a:t>A projekt eredményei:</a:t>
            </a:r>
            <a:endParaRPr lang="hu" sz="1800" dirty="0">
              <a:latin typeface="+mn-lt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" sz="1800" b="0" i="0" u="none" baseline="0" dirty="0">
                <a:latin typeface="+mn-lt"/>
              </a:rPr>
              <a:t>Kialakított / felülvizsgált / kiegészített szabványműveleti előírások és iránymutatások 8 országban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" sz="1800" b="0" i="0" u="none" baseline="0" dirty="0">
                <a:latin typeface="+mn-lt"/>
              </a:rPr>
              <a:t>120+ képzés 12 országban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" sz="1800" b="0" i="0" u="none" baseline="0" dirty="0">
                <a:latin typeface="+mn-lt"/>
              </a:rPr>
              <a:t>13 000+ kiosztott tájékoztató anyag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" sz="1800" b="1" i="0" u="none" baseline="0" dirty="0"/>
              <a:t>200+ tájékoztató rendezvény a szexuális és nemi alapú erőszak megelőzéséről</a:t>
            </a:r>
            <a:endParaRPr lang="hu" sz="1800" b="1" dirty="0">
              <a:latin typeface="+mn-lt"/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hu" sz="1800" dirty="0">
              <a:latin typeface="+mn-lt"/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u" sz="1800" b="1" i="0" u="none" baseline="0" dirty="0">
                <a:latin typeface="+mn-lt"/>
              </a:rPr>
              <a:t>A projekt időtartama</a:t>
            </a:r>
            <a:r>
              <a:rPr lang="hu" sz="1800" b="0" i="0" u="none" baseline="0" dirty="0">
                <a:latin typeface="+mn-lt"/>
              </a:rPr>
              <a:t>: 2018. október – 2020. március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hu" sz="1200" dirty="0">
              <a:latin typeface="+mn-lt"/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hu" sz="1200" dirty="0">
              <a:latin typeface="+mn-lt"/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hu" sz="1200" dirty="0">
              <a:latin typeface="+mn-lt"/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u" sz="1200" b="0" i="0" u="none" baseline="0" dirty="0">
                <a:latin typeface="+mn-lt"/>
              </a:rPr>
              <a:t>	</a:t>
            </a:r>
            <a:endParaRPr lang="hu" sz="2000"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hu" sz="2000" dirty="0"/>
          </a:p>
        </p:txBody>
      </p:sp>
      <p:pic>
        <p:nvPicPr>
          <p:cNvPr id="2057" name="Picture 1" descr="thumbn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773" y="511173"/>
            <a:ext cx="2583926" cy="107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3" descr="ARCO IRI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507" y="4560307"/>
            <a:ext cx="2092457" cy="6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6" descr="ARQ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704" y="3853844"/>
            <a:ext cx="12350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7" descr="LE MONDE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059" y="5219845"/>
            <a:ext cx="1020988" cy="10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8" descr="LEGEBITRA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638" y="1627135"/>
            <a:ext cx="2091209" cy="43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9" descr="MPDL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170" y="5280635"/>
            <a:ext cx="766334" cy="96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10" descr="PHAROS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633" y="2230931"/>
            <a:ext cx="2081213" cy="80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11" descr="RUMINAHUI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142" y="5292700"/>
            <a:ext cx="960198" cy="96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2" descr="RUTGERS log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638" y="3311200"/>
            <a:ext cx="2091208" cy="43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3490" y="5519972"/>
            <a:ext cx="829128" cy="548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2618" y="5528998"/>
            <a:ext cx="23694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u" sz="1100" b="0" i="0" u="none" baseline="0"/>
              <a:t>A projektet az Európai Unió Jogok, egyenlőség és polgárság programja (2014–2020) finanszírozta.</a:t>
            </a:r>
          </a:p>
        </p:txBody>
      </p:sp>
    </p:spTree>
    <p:extLst>
      <p:ext uri="{BB962C8B-B14F-4D97-AF65-F5344CB8AC3E}">
        <p14:creationId xmlns:p14="http://schemas.microsoft.com/office/powerpoint/2010/main" val="3607874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hu" sz="4400" b="0" i="0" u="none" baseline="0">
                <a:latin typeface="+mn-lt"/>
              </a:rPr>
              <a:t>INTERKULTURALITÁS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980302" y="1421944"/>
            <a:ext cx="10373497" cy="427864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57200" lvl="1" indent="0" algn="l" rtl="0">
              <a:buNone/>
            </a:pPr>
            <a:endParaRPr lang="hu" sz="2000" dirty="0">
              <a:latin typeface="+mn-lt"/>
            </a:endParaRPr>
          </a:p>
          <a:p>
            <a:pPr marL="457200" lvl="1" indent="0" algn="l" rtl="0">
              <a:buNone/>
            </a:pPr>
            <a:r>
              <a:rPr lang="hu" sz="2000" b="0" i="0" u="none" baseline="0">
                <a:latin typeface="+mn-lt"/>
              </a:rPr>
              <a:t>Az emberek különbözőek lehetnek</a:t>
            </a:r>
          </a:p>
          <a:p>
            <a:pPr lvl="2" algn="l" rtl="0"/>
            <a:r>
              <a:rPr lang="hu" sz="1400" b="0" i="0" u="none" baseline="0">
                <a:latin typeface="+mn-lt"/>
              </a:rPr>
              <a:t>fizikai</a:t>
            </a:r>
          </a:p>
          <a:p>
            <a:pPr lvl="2" algn="l" rtl="0"/>
            <a:r>
              <a:rPr lang="hu" sz="1400" b="0" i="0" u="none" baseline="0">
                <a:latin typeface="+mn-lt"/>
              </a:rPr>
              <a:t>kognitív</a:t>
            </a:r>
          </a:p>
          <a:p>
            <a:pPr lvl="2" algn="l" rtl="0"/>
            <a:r>
              <a:rPr lang="hu" sz="1400" b="0" i="0" u="none" baseline="0">
                <a:latin typeface="+mn-lt"/>
              </a:rPr>
              <a:t>pszichoszociális</a:t>
            </a:r>
          </a:p>
          <a:p>
            <a:pPr lvl="2" algn="l" rtl="0"/>
            <a:r>
              <a:rPr lang="hu" sz="1400" b="0" i="0" u="none" baseline="0">
                <a:latin typeface="+mn-lt"/>
              </a:rPr>
              <a:t>és morális állapotukból fakadóan</a:t>
            </a:r>
          </a:p>
          <a:p>
            <a:pPr lvl="2" algn="l" rtl="0"/>
            <a:endParaRPr lang="hu" sz="1400" dirty="0">
              <a:latin typeface="+mn-lt"/>
            </a:endParaRPr>
          </a:p>
          <a:p>
            <a:pPr marL="457200" lvl="1" indent="0" algn="l" rtl="0">
              <a:buNone/>
            </a:pPr>
            <a:r>
              <a:rPr lang="hu" sz="2000" b="0" i="0" u="none" baseline="0">
                <a:latin typeface="+mn-lt"/>
              </a:rPr>
              <a:t>A kommunikációs folyamatokban részt vevő valamennyi érdekelt fél különböző</a:t>
            </a:r>
          </a:p>
          <a:p>
            <a:pPr lvl="2" algn="l" rtl="0"/>
            <a:r>
              <a:rPr lang="hu" sz="1400" b="0" i="0" u="none" baseline="0">
                <a:latin typeface="+mn-lt"/>
              </a:rPr>
              <a:t>kulturális</a:t>
            </a:r>
          </a:p>
          <a:p>
            <a:pPr lvl="2" algn="l" rtl="0"/>
            <a:r>
              <a:rPr lang="hu" sz="1400" b="0" i="0" u="none" baseline="0">
                <a:latin typeface="+mn-lt"/>
              </a:rPr>
              <a:t>hagyományokhoz kötődő</a:t>
            </a:r>
          </a:p>
          <a:p>
            <a:pPr lvl="2" algn="l" rtl="0"/>
            <a:r>
              <a:rPr lang="hu" sz="1400" b="0" i="0" u="none" baseline="0">
                <a:latin typeface="+mn-lt"/>
              </a:rPr>
              <a:t>és személyes attribútumok hordozója </a:t>
            </a:r>
          </a:p>
          <a:p>
            <a:pPr marL="457200" lvl="1" indent="0" algn="l" rtl="0">
              <a:buNone/>
            </a:pPr>
            <a:endParaRPr lang="hu" sz="1600" dirty="0">
              <a:latin typeface="+mn-lt"/>
            </a:endParaRPr>
          </a:p>
          <a:p>
            <a:pPr marL="457200" lvl="1" indent="0" algn="l" rtl="0">
              <a:buNone/>
            </a:pPr>
            <a:r>
              <a:rPr lang="hu" sz="2000" b="0" i="0" u="none" baseline="0">
                <a:latin typeface="+mn-lt"/>
              </a:rPr>
              <a:t>Interkulturális kommunikáció </a:t>
            </a:r>
          </a:p>
          <a:p>
            <a:pPr lvl="2" algn="l" rtl="0"/>
            <a:r>
              <a:rPr lang="hu" sz="1400" b="0" i="0" u="none" baseline="0">
                <a:latin typeface="+mn-lt"/>
              </a:rPr>
              <a:t>lehetővé teszi a résztvevők számára, hogy a kulturális korlátokon keresztül kommunikáljanak</a:t>
            </a:r>
          </a:p>
          <a:p>
            <a:pPr lvl="2" algn="l" rtl="0"/>
            <a:r>
              <a:rPr lang="hu" sz="1400" b="0" i="0" u="none" baseline="0">
                <a:latin typeface="+mn-lt"/>
              </a:rPr>
              <a:t>olyan eszköz, amely megkönnyíti a félreértések elkerülését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020" y="5813688"/>
            <a:ext cx="829030" cy="5529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97194" y="5987697"/>
            <a:ext cx="4647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hu" sz="1050" b="0" i="0" u="none" baseline="0"/>
              <a:t>A projektet az Európai Unió Jogok, egyenlőség és polgárság programja (2014–2020) finanszírozta</a:t>
            </a:r>
            <a:endParaRPr lang="hu" sz="10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187" y="5633550"/>
            <a:ext cx="1818280" cy="91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59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hu" b="0" i="0" u="none" baseline="0">
                <a:latin typeface="+mn-lt"/>
              </a:rPr>
              <a:t>INTERKULTURÁLIS KOMMUNIKÁCIÓ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2369" y="3165258"/>
            <a:ext cx="3610708" cy="248734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lvl="1" algn="l" rtl="0"/>
            <a:endParaRPr lang="hu" sz="1600" dirty="0">
              <a:latin typeface="+mn-lt"/>
            </a:endParaRPr>
          </a:p>
          <a:p>
            <a:pPr lvl="1" algn="l" rtl="0"/>
            <a:r>
              <a:rPr lang="hu" sz="1600" b="0" i="0" u="none" baseline="0">
                <a:latin typeface="+mn-lt"/>
              </a:rPr>
              <a:t>arckifejezések</a:t>
            </a:r>
          </a:p>
          <a:p>
            <a:pPr lvl="1" algn="l" rtl="0"/>
            <a:r>
              <a:rPr lang="hu" sz="1600" b="0" i="0" u="none" baseline="0">
                <a:latin typeface="+mn-lt"/>
              </a:rPr>
              <a:t>szemkontaktus</a:t>
            </a:r>
          </a:p>
          <a:p>
            <a:pPr lvl="1" algn="l" rtl="0"/>
            <a:r>
              <a:rPr lang="hu" sz="1600" b="0" i="0" u="none" baseline="0">
                <a:latin typeface="+mn-lt"/>
              </a:rPr>
              <a:t>gesztusok</a:t>
            </a:r>
          </a:p>
          <a:p>
            <a:pPr lvl="1" algn="l" rtl="0"/>
            <a:r>
              <a:rPr lang="hu" sz="1600" b="0" i="0" u="none" baseline="0">
                <a:latin typeface="+mn-lt"/>
              </a:rPr>
              <a:t>fizikai érintés</a:t>
            </a:r>
          </a:p>
          <a:p>
            <a:pPr lvl="1" algn="l" rtl="0"/>
            <a:r>
              <a:rPr lang="hu" sz="1600" b="0" i="0" u="none" baseline="0">
                <a:latin typeface="+mn-lt"/>
              </a:rPr>
              <a:t>testtartás</a:t>
            </a:r>
          </a:p>
          <a:p>
            <a:pPr lvl="1" algn="l" rtl="0"/>
            <a:r>
              <a:rPr lang="hu" sz="1600" b="0" i="0" u="none" baseline="0">
                <a:latin typeface="+mn-lt"/>
              </a:rPr>
              <a:t>mozdulatok</a:t>
            </a:r>
          </a:p>
          <a:p>
            <a:pPr lvl="1" algn="l" rtl="0"/>
            <a:r>
              <a:rPr lang="hu" sz="1600" b="0" i="0" u="none" baseline="0">
                <a:latin typeface="+mn-lt"/>
              </a:rPr>
              <a:t>személyek közötti távolság</a:t>
            </a:r>
          </a:p>
          <a:p>
            <a:pPr lvl="1" algn="l" rtl="0"/>
            <a:r>
              <a:rPr lang="hu" sz="1600" b="0" i="0" u="none" baseline="0">
                <a:latin typeface="+mn-lt"/>
              </a:rPr>
              <a:t>öltözködés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020" y="5813688"/>
            <a:ext cx="829030" cy="5529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97194" y="5987697"/>
            <a:ext cx="4647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hu" sz="1050" b="0" i="0" u="none" baseline="0"/>
              <a:t>A projektet az Európai Unió Jogok, egyenlőség és polgárság programja (2014–2020) finanszírozta</a:t>
            </a:r>
            <a:endParaRPr lang="hu" sz="10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187" y="5633550"/>
            <a:ext cx="1818280" cy="91032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47351" y="1478454"/>
            <a:ext cx="9475115" cy="8585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 rtl="0"/>
            <a:r>
              <a:rPr lang="hu" sz="2400" b="0" i="0" u="none" baseline="0"/>
              <a:t>Mind a szóbeli, mind pedig a nonverbális kommunikációt jelentős mértékben meghatározza a hagyomány és a kultúra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0" y="3693343"/>
            <a:ext cx="4023946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742950" lvl="1" indent="-285750" algn="l" rtl="0">
              <a:buFont typeface="Arial" panose="020B0604020202020204" pitchFamily="34" charset="0"/>
              <a:buChar char="•"/>
            </a:pPr>
            <a:endParaRPr lang="hu" sz="1600" dirty="0"/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hu" sz="1600" b="0" i="0" u="none" baseline="0"/>
              <a:t>ritmus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hu" sz="1600" b="0" i="0" u="none" baseline="0"/>
              <a:t>hangnem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hu" sz="1600" b="0" i="0" u="none" baseline="0"/>
              <a:t>csend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hu" sz="1600" b="0" i="0" u="none" baseline="0"/>
              <a:t>az</a:t>
            </a:r>
            <a:r>
              <a:rPr lang="hu" sz="1600" b="0" i="0" u="none" baseline="0">
                <a:solidFill>
                  <a:srgbClr val="FF0000"/>
                </a:solidFill>
              </a:rPr>
              <a:t> </a:t>
            </a:r>
            <a:r>
              <a:rPr lang="hu" sz="1600" b="0" i="0" u="none" baseline="0"/>
              <a:t>emberi kommunikáció hangereje</a:t>
            </a:r>
          </a:p>
          <a:p>
            <a:pPr lvl="1" algn="l" rtl="0"/>
            <a:endParaRPr lang="hu" sz="1600" dirty="0"/>
          </a:p>
        </p:txBody>
      </p:sp>
      <p:sp>
        <p:nvSpPr>
          <p:cNvPr id="12" name="Rectangle 11"/>
          <p:cNvSpPr/>
          <p:nvPr/>
        </p:nvSpPr>
        <p:spPr>
          <a:xfrm>
            <a:off x="6096000" y="3219515"/>
            <a:ext cx="402394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hu" sz="2000" b="0" i="0" u="none" baseline="0"/>
              <a:t>Paralingvisztikus részletek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10193" y="2570288"/>
            <a:ext cx="3610708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hu" sz="2000" b="0" i="0" u="none" baseline="0"/>
              <a:t>Testbeszéd</a:t>
            </a:r>
          </a:p>
        </p:txBody>
      </p:sp>
      <p:sp>
        <p:nvSpPr>
          <p:cNvPr id="4" name="Down Arrow 3"/>
          <p:cNvSpPr/>
          <p:nvPr/>
        </p:nvSpPr>
        <p:spPr>
          <a:xfrm>
            <a:off x="9102810" y="2461344"/>
            <a:ext cx="263612" cy="5811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sp>
        <p:nvSpPr>
          <p:cNvPr id="5" name="Right Arrow 4"/>
          <p:cNvSpPr/>
          <p:nvPr/>
        </p:nvSpPr>
        <p:spPr>
          <a:xfrm flipH="1">
            <a:off x="6160132" y="2768318"/>
            <a:ext cx="688436" cy="274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sp>
        <p:nvSpPr>
          <p:cNvPr id="6" name="L-Shape 5"/>
          <p:cNvSpPr/>
          <p:nvPr/>
        </p:nvSpPr>
        <p:spPr>
          <a:xfrm rot="16200000">
            <a:off x="6958690" y="2584477"/>
            <a:ext cx="275797" cy="496041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</p:spTree>
    <p:extLst>
      <p:ext uri="{BB962C8B-B14F-4D97-AF65-F5344CB8AC3E}">
        <p14:creationId xmlns:p14="http://schemas.microsoft.com/office/powerpoint/2010/main" val="3329853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564624" cy="1159933"/>
          </a:xfrm>
        </p:spPr>
        <p:txBody>
          <a:bodyPr>
            <a:normAutofit fontScale="90000"/>
          </a:bodyPr>
          <a:lstStyle/>
          <a:p>
            <a:pPr algn="l" rtl="0"/>
            <a:r>
              <a:rPr lang="hu" sz="4000" b="0" i="0" u="none" baseline="0">
                <a:latin typeface="+mn-lt"/>
              </a:rPr>
              <a:t>INTERKULTURÁLIS</a:t>
            </a:r>
            <a:r>
              <a:rPr lang="hu" b="0" i="0" u="none" baseline="0">
                <a:latin typeface="+mn-lt"/>
              </a:rPr>
              <a:t> </a:t>
            </a:r>
            <a:r>
              <a:rPr lang="hu" sz="4000" b="0" i="0" u="none" baseline="0">
                <a:latin typeface="+mn-lt"/>
              </a:rPr>
              <a:t>KOMMUNIKÁCIÓ (2)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>
          <a:xfrm>
            <a:off x="5524987" y="288349"/>
            <a:ext cx="5335942" cy="5494478"/>
          </a:xfrm>
        </p:spPr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870906" y="1863911"/>
            <a:ext cx="3778633" cy="2566265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 rtl="0">
              <a:lnSpc>
                <a:spcPct val="150000"/>
              </a:lnSpc>
            </a:pPr>
            <a:r>
              <a:rPr lang="hu" sz="2000" b="0" i="0" u="none" baseline="0" dirty="0">
                <a:latin typeface="+mn-lt"/>
              </a:rPr>
              <a:t>Az idő- és térérzékelés, az életkor, a családi szerkezet, a vallás, </a:t>
            </a:r>
            <a:br>
              <a:rPr lang="hu" sz="2000" b="0" i="0" u="none" baseline="0" dirty="0">
                <a:latin typeface="+mn-lt"/>
              </a:rPr>
            </a:br>
            <a:r>
              <a:rPr lang="hu" sz="2000" b="0" i="0" u="none" baseline="0" dirty="0">
                <a:latin typeface="+mn-lt"/>
              </a:rPr>
              <a:t>az individualitás/kollektivitás, valamint a nem felfogása jelentősen módosítja a megértést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" sz="2000" dirty="0"/>
          </a:p>
        </p:txBody>
      </p:sp>
      <p:pic>
        <p:nvPicPr>
          <p:cNvPr id="5" name="Picture 4" descr="https://www.genderbread.org/wp-content/uploads/2018/10/Genderbread-Person-v4-Poster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460" y="263376"/>
            <a:ext cx="5212080" cy="576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02" y="5782827"/>
            <a:ext cx="829030" cy="5529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18142" y="5773853"/>
            <a:ext cx="35101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hu" sz="1050" b="0" i="0" u="none" baseline="0"/>
              <a:t>A projektet az Európai Unió Jogok, egyenlőség és polgárság programja (2014–2020) finanszírozta</a:t>
            </a:r>
            <a:endParaRPr lang="hu" sz="10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06" y="4863531"/>
            <a:ext cx="1818280" cy="910322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4B860928-94FE-4E6D-9B75-C6D4CDF1229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368" y="263376"/>
            <a:ext cx="4885690" cy="5888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0DD547D6-92B4-46F7-AE7B-99A1F89EE98D}"/>
              </a:ext>
            </a:extLst>
          </p:cNvPr>
          <p:cNvSpPr/>
          <p:nvPr/>
        </p:nvSpPr>
        <p:spPr>
          <a:xfrm>
            <a:off x="6010656" y="414528"/>
            <a:ext cx="2484120" cy="27736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l" rtl="0"/>
            <a:r>
              <a:rPr lang="hu" sz="1800" b="0" i="0" u="none" spc="-50" baseline="0" dirty="0">
                <a:latin typeface="Arial" panose="020B0604020202020204" pitchFamily="34" charset="0"/>
                <a:cs typeface="Arial" panose="020B0604020202020204" pitchFamily="34" charset="0"/>
              </a:rPr>
              <a:t>A Genderbread személy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9F18FEB1-E0A3-4B68-B6D4-221B7C5A91AC}"/>
              </a:ext>
            </a:extLst>
          </p:cNvPr>
          <p:cNvSpPr/>
          <p:nvPr/>
        </p:nvSpPr>
        <p:spPr>
          <a:xfrm>
            <a:off x="6016752" y="688848"/>
            <a:ext cx="1719072" cy="518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l" rtl="0">
              <a:lnSpc>
                <a:spcPts val="600"/>
              </a:lnSpc>
            </a:pPr>
            <a:r>
              <a:rPr lang="hu" sz="500" b="0" i="0" u="none" baseline="0" dirty="0">
                <a:solidFill>
                  <a:srgbClr val="7E7F7F"/>
                </a:solidFill>
                <a:latin typeface="Calibri"/>
              </a:rPr>
              <a:t>A társadalmi nem </a:t>
            </a:r>
            <a:r>
              <a:rPr lang="hu" sz="500" b="0" i="0" u="none" baseline="0" dirty="0">
                <a:solidFill>
                  <a:srgbClr val="6A6C6B"/>
                </a:solidFill>
                <a:latin typeface="Calibri"/>
              </a:rPr>
              <a:t>is </a:t>
            </a:r>
            <a:r>
              <a:rPr lang="hu" sz="500" b="0" i="0" u="none" baseline="0" dirty="0">
                <a:solidFill>
                  <a:srgbClr val="7E7F7F"/>
                </a:solidFill>
                <a:latin typeface="Calibri"/>
              </a:rPr>
              <a:t>olyan </a:t>
            </a:r>
            <a:r>
              <a:rPr lang="hu" sz="500" b="0" i="0" u="none" baseline="0" dirty="0">
                <a:solidFill>
                  <a:srgbClr val="6A6C6B"/>
                </a:solidFill>
                <a:latin typeface="Calibri"/>
              </a:rPr>
              <a:t>dolog, amiről mindenki azt hiszi, tudja, mi az, azonban a legtöbben </a:t>
            </a:r>
            <a:r>
              <a:rPr lang="hu" sz="500" b="0" i="0" u="none" baseline="0" dirty="0">
                <a:solidFill>
                  <a:srgbClr val="535554"/>
                </a:solidFill>
                <a:latin typeface="Calibri"/>
              </a:rPr>
              <a:t>tévednek. A </a:t>
            </a:r>
            <a:r>
              <a:rPr lang="hu" sz="500" b="0" i="0" u="none" baseline="0" dirty="0">
                <a:solidFill>
                  <a:srgbClr val="7E7F7F"/>
                </a:solidFill>
                <a:latin typeface="Calibri"/>
              </a:rPr>
              <a:t>társadalmi </a:t>
            </a:r>
            <a:r>
              <a:rPr lang="hu" sz="500" b="0" i="0" u="none" baseline="0" dirty="0">
                <a:solidFill>
                  <a:srgbClr val="6A6C6B"/>
                </a:solidFill>
                <a:latin typeface="Calibri"/>
              </a:rPr>
              <a:t>nem nem </a:t>
            </a:r>
            <a:r>
              <a:rPr lang="hu" sz="500" b="0" i="0" u="none" baseline="0" dirty="0">
                <a:solidFill>
                  <a:srgbClr val="535554"/>
                </a:solidFill>
                <a:latin typeface="Calibri"/>
              </a:rPr>
              <a:t>bináris, nem </a:t>
            </a:r>
            <a:r>
              <a:rPr lang="hu" sz="500" b="0" i="0" u="none" baseline="0" dirty="0">
                <a:solidFill>
                  <a:srgbClr val="7E7F7F"/>
                </a:solidFill>
                <a:latin typeface="Calibri"/>
              </a:rPr>
              <a:t>vagylagos. Számos </a:t>
            </a:r>
            <a:r>
              <a:rPr lang="hu" sz="500" b="0" i="0" u="none" baseline="0" dirty="0">
                <a:solidFill>
                  <a:srgbClr val="6A6C6B"/>
                </a:solidFill>
                <a:latin typeface="Calibri"/>
              </a:rPr>
              <a:t>esetben </a:t>
            </a:r>
            <a:r>
              <a:rPr lang="hu" sz="500" b="0" i="0" u="none" baseline="0" dirty="0">
                <a:solidFill>
                  <a:srgbClr val="7E7F7F"/>
                </a:solidFill>
                <a:latin typeface="Calibri"/>
              </a:rPr>
              <a:t>inkább is-is alapon működik. </a:t>
            </a:r>
            <a:r>
              <a:rPr lang="hu" sz="500" b="0" i="0" u="none" baseline="0" dirty="0">
                <a:solidFill>
                  <a:srgbClr val="535554"/>
                </a:solidFill>
                <a:latin typeface="Calibri"/>
              </a:rPr>
              <a:t>Egy </a:t>
            </a:r>
            <a:r>
              <a:rPr lang="hu" sz="500" b="0" i="0" u="none" baseline="0" dirty="0">
                <a:solidFill>
                  <a:srgbClr val="6A6C6B"/>
                </a:solidFill>
                <a:latin typeface="Calibri"/>
              </a:rPr>
              <a:t>kicsi ebből, </a:t>
            </a:r>
            <a:r>
              <a:rPr lang="hu" sz="500" b="0" i="0" u="none" baseline="0" dirty="0">
                <a:solidFill>
                  <a:srgbClr val="535554"/>
                </a:solidFill>
                <a:latin typeface="Calibri"/>
              </a:rPr>
              <a:t>egy </a:t>
            </a:r>
            <a:r>
              <a:rPr lang="hu" sz="500" b="0" i="0" u="none" baseline="0" dirty="0">
                <a:solidFill>
                  <a:srgbClr val="7E7F7F"/>
                </a:solidFill>
                <a:latin typeface="Calibri"/>
              </a:rPr>
              <a:t>kicsi </a:t>
            </a:r>
            <a:r>
              <a:rPr lang="hu" sz="500" b="0" i="0" u="none" baseline="0" dirty="0">
                <a:solidFill>
                  <a:srgbClr val="6A6C6B"/>
                </a:solidFill>
                <a:latin typeface="Calibri"/>
              </a:rPr>
              <a:t>abból. </a:t>
            </a:r>
            <a:r>
              <a:rPr lang="hu" sz="500" b="0" i="0" u="none" baseline="0" dirty="0">
                <a:solidFill>
                  <a:srgbClr val="7E7F7F"/>
                </a:solidFill>
                <a:latin typeface="Calibri"/>
              </a:rPr>
              <a:t>Ez </a:t>
            </a:r>
            <a:r>
              <a:rPr lang="hu" sz="500" b="0" i="0" u="none" baseline="0" dirty="0">
                <a:solidFill>
                  <a:srgbClr val="6A6C6B"/>
                </a:solidFill>
                <a:latin typeface="Calibri"/>
              </a:rPr>
              <a:t>az ínycsiklandó </a:t>
            </a:r>
            <a:r>
              <a:rPr lang="hu" sz="500" b="0" i="0" u="none" baseline="0" dirty="0">
                <a:solidFill>
                  <a:srgbClr val="7E7F7F"/>
                </a:solidFill>
                <a:latin typeface="Calibri"/>
              </a:rPr>
              <a:t>kis </a:t>
            </a:r>
            <a:r>
              <a:rPr lang="hu" sz="500" b="0" i="0" u="none" baseline="0" dirty="0">
                <a:solidFill>
                  <a:srgbClr val="6A6C6B"/>
                </a:solidFill>
                <a:latin typeface="Calibri"/>
              </a:rPr>
              <a:t>útmutató </a:t>
            </a:r>
            <a:r>
              <a:rPr lang="hu" sz="500" b="0" i="0" u="none" baseline="0" dirty="0">
                <a:solidFill>
                  <a:srgbClr val="7E7F7F"/>
                </a:solidFill>
                <a:latin typeface="Calibri"/>
              </a:rPr>
              <a:t>azért </a:t>
            </a:r>
            <a:r>
              <a:rPr lang="hu" sz="500" b="0" i="0" u="none" baseline="0" dirty="0">
                <a:solidFill>
                  <a:srgbClr val="6A6C6B"/>
                </a:solidFill>
                <a:latin typeface="Calibri"/>
              </a:rPr>
              <a:t>van, </a:t>
            </a:r>
            <a:r>
              <a:rPr lang="hu" sz="500" b="0" i="0" u="none" baseline="0" dirty="0">
                <a:solidFill>
                  <a:srgbClr val="7E7F7F"/>
                </a:solidFill>
                <a:latin typeface="Calibri"/>
              </a:rPr>
              <a:t>hogy a jobb megértés érdekében </a:t>
            </a:r>
            <a:r>
              <a:rPr lang="hu" sz="500" b="0" i="0" u="none" baseline="0" dirty="0">
                <a:solidFill>
                  <a:srgbClr val="535554"/>
                </a:solidFill>
                <a:latin typeface="Calibri"/>
              </a:rPr>
              <a:t>kóstolót </a:t>
            </a:r>
            <a:r>
              <a:rPr lang="hu" sz="500" b="0" i="0" u="none" baseline="0" dirty="0">
                <a:solidFill>
                  <a:srgbClr val="7E7F7F"/>
                </a:solidFill>
                <a:latin typeface="Calibri"/>
              </a:rPr>
              <a:t>adjon </a:t>
            </a:r>
            <a:r>
              <a:rPr lang="hu" sz="500" b="0" i="0" u="none" baseline="0" dirty="0">
                <a:solidFill>
                  <a:srgbClr val="6A6C6B"/>
                </a:solidFill>
                <a:latin typeface="Calibri"/>
              </a:rPr>
              <a:t>a </a:t>
            </a:r>
            <a:r>
              <a:rPr lang="hu" sz="500" b="0" i="0" u="none" baseline="0" dirty="0">
                <a:solidFill>
                  <a:srgbClr val="7E7F7F"/>
                </a:solidFill>
                <a:latin typeface="Calibri"/>
              </a:rPr>
              <a:t>társadalmi nemek </a:t>
            </a:r>
            <a:r>
              <a:rPr lang="hu" sz="500" b="0" i="0" u="none" baseline="0" dirty="0">
                <a:solidFill>
                  <a:srgbClr val="6A6C6B"/>
                </a:solidFill>
                <a:latin typeface="Calibri"/>
              </a:rPr>
              <a:t>sokszínűségéből. </a:t>
            </a:r>
            <a:r>
              <a:rPr lang="hu" sz="500" b="0" i="0" u="none" baseline="0" dirty="0">
                <a:solidFill>
                  <a:srgbClr val="535554"/>
                </a:solidFill>
                <a:latin typeface="Calibri"/>
              </a:rPr>
              <a:t>Teljesen </a:t>
            </a:r>
            <a:r>
              <a:rPr lang="hu" sz="500" b="0" i="0" u="none" baseline="0" dirty="0">
                <a:solidFill>
                  <a:srgbClr val="6A6C6B"/>
                </a:solidFill>
                <a:latin typeface="Calibri"/>
              </a:rPr>
              <a:t>érthető, </a:t>
            </a:r>
            <a:r>
              <a:rPr lang="hu" sz="500" b="0" i="0" u="none" baseline="0" dirty="0">
                <a:solidFill>
                  <a:srgbClr val="7E7F7F"/>
                </a:solidFill>
                <a:latin typeface="Calibri"/>
              </a:rPr>
              <a:t>ha többre </a:t>
            </a:r>
            <a:r>
              <a:rPr lang="hu" sz="500" b="0" i="0" u="none" baseline="0" dirty="0">
                <a:solidFill>
                  <a:srgbClr val="6A6C6B"/>
                </a:solidFill>
                <a:latin typeface="Calibri"/>
              </a:rPr>
              <a:t>vágysz, </a:t>
            </a:r>
            <a:r>
              <a:rPr lang="hu" sz="500" b="0" i="0" u="none" baseline="0" dirty="0">
                <a:solidFill>
                  <a:srgbClr val="7E7F7F"/>
                </a:solidFill>
                <a:latin typeface="Calibri"/>
              </a:rPr>
              <a:t>miután </a:t>
            </a:r>
            <a:r>
              <a:rPr lang="hu" sz="500" b="0" i="0" u="none" baseline="0" dirty="0">
                <a:solidFill>
                  <a:srgbClr val="535554"/>
                </a:solidFill>
                <a:latin typeface="Calibri"/>
              </a:rPr>
              <a:t>elolvastad </a:t>
            </a:r>
            <a:r>
              <a:rPr lang="hu" sz="500" b="0" i="0" u="none" baseline="0" dirty="0">
                <a:solidFill>
                  <a:srgbClr val="6A6C6B"/>
                </a:solidFill>
                <a:latin typeface="Calibri"/>
              </a:rPr>
              <a:t>ezt. </a:t>
            </a:r>
            <a:r>
              <a:rPr lang="hu" sz="500" b="0" i="0" u="none" baseline="0" dirty="0">
                <a:solidFill>
                  <a:srgbClr val="7E7F7F"/>
                </a:solidFill>
                <a:latin typeface="Calibri"/>
              </a:rPr>
              <a:t>Sőt, </a:t>
            </a:r>
            <a:r>
              <a:rPr lang="hu" sz="500" b="0" i="0" u="none" baseline="0" dirty="0">
                <a:solidFill>
                  <a:srgbClr val="6A6C6B"/>
                </a:solidFill>
                <a:latin typeface="Calibri"/>
              </a:rPr>
              <a:t>épp ez </a:t>
            </a:r>
            <a:r>
              <a:rPr lang="hu" sz="500" b="0" i="0" u="none" baseline="0" dirty="0">
                <a:solidFill>
                  <a:srgbClr val="7E7F7F"/>
                </a:solidFill>
                <a:latin typeface="Calibri"/>
              </a:rPr>
              <a:t>a cél</a:t>
            </a: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FAC08D62-55F8-4078-8C0E-CB82F1608AAC}"/>
              </a:ext>
            </a:extLst>
          </p:cNvPr>
          <p:cNvSpPr/>
          <p:nvPr/>
        </p:nvSpPr>
        <p:spPr>
          <a:xfrm>
            <a:off x="8604504" y="516731"/>
            <a:ext cx="966216" cy="24831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noAutofit/>
          </a:bodyPr>
          <a:lstStyle/>
          <a:p>
            <a:pPr marL="228600" indent="0" algn="l" rtl="0"/>
            <a:r>
              <a:rPr lang="hu" sz="750" b="0" i="1" u="none" spc="-50" baseline="0">
                <a:solidFill>
                  <a:schemeClr val="bg1">
                    <a:lumMod val="65000"/>
                  </a:schemeClr>
                </a:solidFill>
                <a:latin typeface="Calibri"/>
              </a:rPr>
              <a:t>készítette:</a:t>
            </a:r>
            <a:r>
              <a:rPr lang="hu" sz="750" b="0" i="1" u="none" spc="-50" baseline="0">
                <a:solidFill>
                  <a:srgbClr val="242526"/>
                </a:solidFill>
                <a:latin typeface="Calibri"/>
              </a:rPr>
              <a:t> it’s pronounced</a:t>
            </a:r>
            <a:endParaRPr lang="hu" sz="750" i="1" spc="-50" dirty="0">
              <a:solidFill>
                <a:srgbClr val="242526"/>
              </a:solidFill>
              <a:latin typeface="Calibri"/>
            </a:endParaRP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E2AA5E72-BC84-4F50-973A-2C6A84E82933}"/>
              </a:ext>
            </a:extLst>
          </p:cNvPr>
          <p:cNvSpPr/>
          <p:nvPr/>
        </p:nvSpPr>
        <p:spPr>
          <a:xfrm>
            <a:off x="9046465" y="859536"/>
            <a:ext cx="1313688" cy="5608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l" rtl="0"/>
            <a:r>
              <a:rPr lang="hu" sz="1100" b="1" i="0" u="none" baseline="0" dirty="0">
                <a:latin typeface="Calibri"/>
              </a:rPr>
              <a:t>Identitás</a:t>
            </a:r>
          </a:p>
          <a:p>
            <a:pPr indent="0" algn="ctr" rtl="0">
              <a:lnSpc>
                <a:spcPts val="600"/>
              </a:lnSpc>
            </a:pPr>
            <a:r>
              <a:rPr lang="hu" sz="500" b="0" i="0" u="none" baseline="0" dirty="0">
                <a:solidFill>
                  <a:srgbClr val="6A6C6B"/>
                </a:solidFill>
                <a:latin typeface="Calibri"/>
              </a:rPr>
              <a:t>az, ahogyan átéled és meghatározod a nemed az alapján, mennyire illik (vagy nem illik) ahhoz, amit a nemre vonatkozó opcióknak gondolsz.</a:t>
            </a: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F6D30C32-8AAF-4D72-8EC3-C297351FA7C6}"/>
              </a:ext>
            </a:extLst>
          </p:cNvPr>
          <p:cNvSpPr/>
          <p:nvPr/>
        </p:nvSpPr>
        <p:spPr>
          <a:xfrm>
            <a:off x="8936736" y="1511808"/>
            <a:ext cx="777240" cy="18592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l" rtl="0"/>
            <a:r>
              <a:rPr lang="hu" sz="1100" b="1" i="0" u="none" baseline="0">
                <a:latin typeface="Calibri"/>
              </a:rPr>
              <a:t>Vonzalom</a:t>
            </a: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8DE1B50B-3011-49A4-9668-6E1A21E02956}"/>
              </a:ext>
            </a:extLst>
          </p:cNvPr>
          <p:cNvSpPr/>
          <p:nvPr/>
        </p:nvSpPr>
        <p:spPr>
          <a:xfrm>
            <a:off x="9421368" y="1703832"/>
            <a:ext cx="1030224" cy="45415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/>
          <a:p>
            <a:pPr indent="0" algn="ctr" rtl="0">
              <a:lnSpc>
                <a:spcPts val="624"/>
              </a:lnSpc>
            </a:pPr>
            <a:r>
              <a:rPr lang="hu" sz="500" b="0" i="0" u="none" baseline="0" dirty="0">
                <a:solidFill>
                  <a:srgbClr val="6A6C6B"/>
                </a:solidFill>
                <a:latin typeface="Calibri"/>
              </a:rPr>
              <a:t>az </a:t>
            </a:r>
            <a:r>
              <a:rPr lang="hu" sz="500" b="0" i="0" u="none" baseline="0" dirty="0">
                <a:solidFill>
                  <a:srgbClr val="535554"/>
                </a:solidFill>
                <a:latin typeface="Calibri"/>
              </a:rPr>
              <a:t>a </a:t>
            </a:r>
            <a:r>
              <a:rPr lang="hu" sz="500" b="0" i="0" u="none" baseline="0" dirty="0">
                <a:solidFill>
                  <a:srgbClr val="6A6C6B"/>
                </a:solidFill>
                <a:latin typeface="Calibri"/>
              </a:rPr>
              <a:t>helyzet, amikor úgy érzed, vonzódsz (vagy </a:t>
            </a:r>
            <a:r>
              <a:rPr lang="hu" sz="500" b="0" i="0" u="none" baseline="0" dirty="0">
                <a:solidFill>
                  <a:srgbClr val="535554"/>
                </a:solidFill>
                <a:latin typeface="Calibri"/>
              </a:rPr>
              <a:t>nem </a:t>
            </a:r>
            <a:r>
              <a:rPr lang="hu" sz="500" b="0" i="0" u="none" baseline="0" dirty="0">
                <a:solidFill>
                  <a:srgbClr val="6A6C6B"/>
                </a:solidFill>
                <a:latin typeface="Calibri"/>
              </a:rPr>
              <a:t>vonzódsz) </a:t>
            </a:r>
            <a:r>
              <a:rPr lang="hu" sz="500" b="0" i="0" u="none" baseline="0" dirty="0">
                <a:solidFill>
                  <a:srgbClr val="535554"/>
                </a:solidFill>
                <a:latin typeface="Calibri"/>
              </a:rPr>
              <a:t>más </a:t>
            </a:r>
            <a:r>
              <a:rPr lang="hu" sz="500" b="0" i="0" u="none" baseline="0" dirty="0">
                <a:solidFill>
                  <a:srgbClr val="6A6C6B"/>
                </a:solidFill>
                <a:latin typeface="Calibri"/>
              </a:rPr>
              <a:t>emberekhez </a:t>
            </a:r>
            <a:r>
              <a:rPr lang="hu" sz="500" b="0" i="0" u="none" baseline="0" dirty="0">
                <a:solidFill>
                  <a:srgbClr val="535554"/>
                </a:solidFill>
                <a:latin typeface="Calibri"/>
              </a:rPr>
              <a:t>szexuális, romantikus </a:t>
            </a:r>
            <a:r>
              <a:rPr lang="hu" sz="500" b="0" i="0" u="none" baseline="0" dirty="0">
                <a:solidFill>
                  <a:srgbClr val="6A6C6B"/>
                </a:solidFill>
                <a:latin typeface="Calibri"/>
              </a:rPr>
              <a:t>és/vagy bármilyen </a:t>
            </a:r>
            <a:r>
              <a:rPr lang="hu" sz="500" b="0" i="0" u="none" baseline="0" dirty="0">
                <a:solidFill>
                  <a:srgbClr val="535554"/>
                </a:solidFill>
                <a:latin typeface="Calibri"/>
              </a:rPr>
              <a:t>más </a:t>
            </a:r>
            <a:r>
              <a:rPr lang="hu" sz="500" b="0" i="0" u="none" baseline="0" dirty="0">
                <a:solidFill>
                  <a:srgbClr val="6A6C6B"/>
                </a:solidFill>
                <a:latin typeface="Calibri"/>
              </a:rPr>
              <a:t>(gyakran társadalmi nemen belül kategorizálható) módon.</a:t>
            </a:r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BD0FB1E3-7171-4DA5-AE76-6BC8BF877F4A}"/>
              </a:ext>
            </a:extLst>
          </p:cNvPr>
          <p:cNvSpPr/>
          <p:nvPr/>
        </p:nvSpPr>
        <p:spPr>
          <a:xfrm>
            <a:off x="7053072" y="2221992"/>
            <a:ext cx="673608" cy="14630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l" rtl="0"/>
            <a:r>
              <a:rPr lang="hu" sz="1100" b="1" i="0" u="none" baseline="0" dirty="0">
                <a:latin typeface="Calibri"/>
              </a:rPr>
              <a:t>Kifejezésmód</a:t>
            </a:r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D483B840-FD06-43B0-91D0-4662D26A7EB7}"/>
              </a:ext>
            </a:extLst>
          </p:cNvPr>
          <p:cNvSpPr/>
          <p:nvPr/>
        </p:nvSpPr>
        <p:spPr>
          <a:xfrm>
            <a:off x="5999480" y="2400046"/>
            <a:ext cx="1603248" cy="3413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 rtl="0">
              <a:lnSpc>
                <a:spcPts val="624"/>
              </a:lnSpc>
            </a:pPr>
            <a:r>
              <a:rPr lang="hu" sz="500" b="0" i="0" u="none" baseline="0" dirty="0">
                <a:solidFill>
                  <a:srgbClr val="535554"/>
                </a:solidFill>
                <a:latin typeface="Calibri"/>
              </a:rPr>
              <a:t>az, </a:t>
            </a:r>
            <a:r>
              <a:rPr lang="hu" sz="500" b="0" i="0" u="none" baseline="0" dirty="0">
                <a:solidFill>
                  <a:srgbClr val="6A6C6B"/>
                </a:solidFill>
                <a:latin typeface="Calibri"/>
              </a:rPr>
              <a:t>ahogyan kifejezésre juttatod a nemed (többek közt a tetteiden, </a:t>
            </a:r>
            <a:r>
              <a:rPr lang="hu" sz="500" b="0" i="0" u="none" baseline="0" dirty="0">
                <a:solidFill>
                  <a:srgbClr val="535554"/>
                </a:solidFill>
                <a:latin typeface="Calibri"/>
              </a:rPr>
              <a:t>öltözködéseden, </a:t>
            </a:r>
            <a:r>
              <a:rPr lang="hu" sz="500" b="0" i="0" u="none" baseline="0" dirty="0">
                <a:solidFill>
                  <a:srgbClr val="6A6C6B"/>
                </a:solidFill>
                <a:latin typeface="Calibri"/>
              </a:rPr>
              <a:t>viselkedéseden </a:t>
            </a:r>
            <a:r>
              <a:rPr lang="hu" sz="500" b="0" i="0" u="none" baseline="0" dirty="0">
                <a:solidFill>
                  <a:srgbClr val="535554"/>
                </a:solidFill>
                <a:latin typeface="Calibri"/>
              </a:rPr>
              <a:t>keresztül), </a:t>
            </a:r>
            <a:r>
              <a:rPr lang="hu" sz="500" b="0" i="0" u="none" baseline="0" dirty="0">
                <a:solidFill>
                  <a:srgbClr val="6A6C6B"/>
                </a:solidFill>
                <a:latin typeface="Calibri"/>
              </a:rPr>
              <a:t>és </a:t>
            </a:r>
            <a:r>
              <a:rPr lang="hu" sz="500" b="0" i="0" u="none" baseline="0" dirty="0">
                <a:solidFill>
                  <a:srgbClr val="535554"/>
                </a:solidFill>
                <a:latin typeface="Calibri"/>
              </a:rPr>
              <a:t>ahogyan a </a:t>
            </a:r>
            <a:r>
              <a:rPr lang="hu" sz="500" b="0" i="0" u="none" baseline="0" dirty="0">
                <a:solidFill>
                  <a:srgbClr val="6A6C6B"/>
                </a:solidFill>
                <a:latin typeface="Calibri"/>
              </a:rPr>
              <a:t>megjelenítés módját a társadalmi elvárások alapján megítélik.</a:t>
            </a:r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F3754E8B-8860-42E9-9436-3BAB872B341F}"/>
              </a:ext>
            </a:extLst>
          </p:cNvPr>
          <p:cNvSpPr/>
          <p:nvPr/>
        </p:nvSpPr>
        <p:spPr>
          <a:xfrm>
            <a:off x="9265920" y="2331720"/>
            <a:ext cx="307848" cy="20421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l" rtl="0"/>
            <a:r>
              <a:rPr lang="hu" sz="1100" b="1" i="0" u="none" baseline="0">
                <a:latin typeface="Calibri"/>
              </a:rPr>
              <a:t>Biológiai nem</a:t>
            </a:r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EADCC96C-F1E5-416F-A691-253D30167407}"/>
              </a:ext>
            </a:extLst>
          </p:cNvPr>
          <p:cNvSpPr/>
          <p:nvPr/>
        </p:nvSpPr>
        <p:spPr>
          <a:xfrm>
            <a:off x="8921496" y="2484120"/>
            <a:ext cx="1624584" cy="27736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/>
          <a:p>
            <a:pPr indent="0" algn="ctr" rtl="0">
              <a:lnSpc>
                <a:spcPts val="624"/>
              </a:lnSpc>
            </a:pPr>
            <a:r>
              <a:rPr lang="hu" sz="500" b="0" i="0" u="none" baseline="0" dirty="0">
                <a:solidFill>
                  <a:srgbClr val="6A6C6B"/>
                </a:solidFill>
                <a:latin typeface="Calibri"/>
              </a:rPr>
              <a:t>azok a fizikai jegyek</a:t>
            </a:r>
            <a:r>
              <a:rPr lang="hu" sz="500" b="0" i="0" u="none" baseline="0" dirty="0">
                <a:solidFill>
                  <a:srgbClr val="535554"/>
                </a:solidFill>
                <a:latin typeface="Calibri"/>
              </a:rPr>
              <a:t>, </a:t>
            </a:r>
            <a:r>
              <a:rPr lang="hu" sz="500" b="0" i="0" u="none" baseline="0" dirty="0">
                <a:solidFill>
                  <a:srgbClr val="6A6C6B"/>
                </a:solidFill>
                <a:latin typeface="Calibri"/>
              </a:rPr>
              <a:t>amelyekkel </a:t>
            </a:r>
            <a:r>
              <a:rPr lang="hu" sz="500" b="0" i="0" u="none" baseline="0" dirty="0">
                <a:solidFill>
                  <a:srgbClr val="535554"/>
                </a:solidFill>
                <a:latin typeface="Calibri"/>
              </a:rPr>
              <a:t>születtél, </a:t>
            </a:r>
            <a:r>
              <a:rPr lang="hu" sz="500" b="0" i="0" u="none" baseline="0" dirty="0">
                <a:solidFill>
                  <a:srgbClr val="6A6C6B"/>
                </a:solidFill>
                <a:latin typeface="Calibri"/>
              </a:rPr>
              <a:t>vagy amelyek </a:t>
            </a:r>
            <a:r>
              <a:rPr lang="hu" sz="500" b="0" i="0" u="none" baseline="0" dirty="0">
                <a:solidFill>
                  <a:srgbClr val="535554"/>
                </a:solidFill>
                <a:latin typeface="Calibri"/>
              </a:rPr>
              <a:t>kialakulnak, </a:t>
            </a:r>
            <a:r>
              <a:rPr lang="hu" sz="500" b="0" i="0" u="none" baseline="0" dirty="0">
                <a:solidFill>
                  <a:srgbClr val="6A6C6B"/>
                </a:solidFill>
                <a:latin typeface="Calibri"/>
              </a:rPr>
              <a:t>és </a:t>
            </a:r>
            <a:r>
              <a:rPr lang="hu" sz="500" b="0" i="0" u="none" baseline="0" dirty="0">
                <a:solidFill>
                  <a:srgbClr val="535554"/>
                </a:solidFill>
                <a:latin typeface="Calibri"/>
              </a:rPr>
              <a:t>amelyekre </a:t>
            </a:r>
            <a:r>
              <a:rPr lang="hu" sz="500" b="0" i="0" u="none" baseline="0" dirty="0">
                <a:solidFill>
                  <a:srgbClr val="6A6C6B"/>
                </a:solidFill>
                <a:latin typeface="Calibri"/>
              </a:rPr>
              <a:t>úgy gondolunk, </a:t>
            </a:r>
            <a:r>
              <a:rPr lang="hu" sz="500" b="0" i="0" u="none" baseline="0" dirty="0">
                <a:solidFill>
                  <a:srgbClr val="535554"/>
                </a:solidFill>
                <a:latin typeface="Calibri"/>
              </a:rPr>
              <a:t>mint „nemi jellemzők”, </a:t>
            </a:r>
            <a:r>
              <a:rPr lang="hu" sz="500" b="0" i="0" u="none" baseline="0" dirty="0">
                <a:solidFill>
                  <a:srgbClr val="6A6C6B"/>
                </a:solidFill>
                <a:latin typeface="Calibri"/>
              </a:rPr>
              <a:t>valamint </a:t>
            </a:r>
            <a:r>
              <a:rPr lang="hu" sz="500" b="0" i="0" u="none" baseline="0" dirty="0">
                <a:solidFill>
                  <a:srgbClr val="535554"/>
                </a:solidFill>
                <a:latin typeface="Calibri"/>
              </a:rPr>
              <a:t>az </a:t>
            </a:r>
            <a:r>
              <a:rPr lang="hu" sz="500" b="0" i="0" u="none" baseline="0" dirty="0">
                <a:solidFill>
                  <a:srgbClr val="6A6C6B"/>
                </a:solidFill>
                <a:latin typeface="Calibri"/>
              </a:rPr>
              <a:t>a biológiai </a:t>
            </a:r>
            <a:r>
              <a:rPr lang="hu" sz="500" b="0" i="0" u="none" baseline="0" dirty="0">
                <a:solidFill>
                  <a:srgbClr val="535554"/>
                </a:solidFill>
                <a:latin typeface="Calibri"/>
              </a:rPr>
              <a:t>nem, </a:t>
            </a:r>
            <a:r>
              <a:rPr lang="hu" sz="500" b="0" i="0" u="none" baseline="0" dirty="0">
                <a:solidFill>
                  <a:srgbClr val="6A6C6B"/>
                </a:solidFill>
                <a:latin typeface="Calibri"/>
              </a:rPr>
              <a:t>amelyet születésünkkor </a:t>
            </a:r>
            <a:r>
              <a:rPr lang="hu" sz="500" b="0" i="0" u="none" baseline="0" dirty="0">
                <a:solidFill>
                  <a:srgbClr val="535554"/>
                </a:solidFill>
                <a:latin typeface="Calibri"/>
              </a:rPr>
              <a:t>kaptunk.</a:t>
            </a:r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0CBB103E-104F-4D29-A9B9-A2629F874200}"/>
              </a:ext>
            </a:extLst>
          </p:cNvPr>
          <p:cNvSpPr/>
          <p:nvPr/>
        </p:nvSpPr>
        <p:spPr>
          <a:xfrm>
            <a:off x="6150768" y="2935224"/>
            <a:ext cx="1197959" cy="3596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 rtl="0">
              <a:lnSpc>
                <a:spcPts val="624"/>
              </a:lnSpc>
            </a:pPr>
            <a:r>
              <a:rPr lang="hu" sz="500" b="0" i="0" u="none" baseline="0" dirty="0">
                <a:solidFill>
                  <a:srgbClr val="6A6C6B"/>
                </a:solidFill>
                <a:latin typeface="Calibri"/>
              </a:rPr>
              <a:t>Ezekre tengelyen ábrázolható dolgokként is gondolhatunk, ahol sokan 0 és 100 között helyezik el magukat</a:t>
            </a:r>
          </a:p>
        </p:txBody>
      </p:sp>
      <p:sp>
        <p:nvSpPr>
          <p:cNvPr id="24" name="Téglalap 23">
            <a:extLst>
              <a:ext uri="{FF2B5EF4-FFF2-40B4-BE49-F238E27FC236}">
                <a16:creationId xmlns:a16="http://schemas.microsoft.com/office/drawing/2014/main" id="{DF73B94C-D0E6-4124-B53C-D88B411100BD}"/>
              </a:ext>
            </a:extLst>
          </p:cNvPr>
          <p:cNvSpPr/>
          <p:nvPr/>
        </p:nvSpPr>
        <p:spPr>
          <a:xfrm>
            <a:off x="6150768" y="3340608"/>
            <a:ext cx="1216152" cy="9144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noAutofit/>
          </a:bodyPr>
          <a:lstStyle/>
          <a:p>
            <a:pPr indent="0" algn="l" rtl="0"/>
            <a:r>
              <a:rPr lang="hu" sz="500" b="0" i="0" u="none" baseline="0">
                <a:solidFill>
                  <a:srgbClr val="ACACAC"/>
                </a:solidFill>
                <a:latin typeface="Calibri"/>
              </a:rPr>
              <a:t>a jobb oldalon lévő dolgok hiányát jelenti</a:t>
            </a:r>
          </a:p>
        </p:txBody>
      </p:sp>
      <p:sp>
        <p:nvSpPr>
          <p:cNvPr id="25" name="Téglalap 24">
            <a:extLst>
              <a:ext uri="{FF2B5EF4-FFF2-40B4-BE49-F238E27FC236}">
                <a16:creationId xmlns:a16="http://schemas.microsoft.com/office/drawing/2014/main" id="{ABA1E07D-6527-4467-BE0B-7F501C27BBDA}"/>
              </a:ext>
            </a:extLst>
          </p:cNvPr>
          <p:cNvSpPr/>
          <p:nvPr/>
        </p:nvSpPr>
        <p:spPr>
          <a:xfrm>
            <a:off x="6257544" y="3569208"/>
            <a:ext cx="926592" cy="1767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l" rtl="0"/>
            <a:r>
              <a:rPr lang="hu" sz="800" b="1" i="0" u="none" baseline="0">
                <a:solidFill>
                  <a:srgbClr val="A198BF"/>
                </a:solidFill>
                <a:latin typeface="Calibri"/>
              </a:rPr>
              <a:t>Nemi identitás</a:t>
            </a:r>
          </a:p>
        </p:txBody>
      </p:sp>
      <p:sp>
        <p:nvSpPr>
          <p:cNvPr id="26" name="Téglalap 25">
            <a:extLst>
              <a:ext uri="{FF2B5EF4-FFF2-40B4-BE49-F238E27FC236}">
                <a16:creationId xmlns:a16="http://schemas.microsoft.com/office/drawing/2014/main" id="{26691C19-722D-4AFB-902B-B5212766448C}"/>
              </a:ext>
            </a:extLst>
          </p:cNvPr>
          <p:cNvSpPr/>
          <p:nvPr/>
        </p:nvSpPr>
        <p:spPr>
          <a:xfrm>
            <a:off x="7821168" y="3532632"/>
            <a:ext cx="1011936" cy="20116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l" rtl="0"/>
            <a:r>
              <a:rPr lang="hu" sz="900" b="0" i="0" u="none" baseline="0">
                <a:solidFill>
                  <a:srgbClr val="E0BA30"/>
                </a:solidFill>
                <a:latin typeface="Calibri"/>
              </a:rPr>
              <a:t>Nemi kifejezésmód</a:t>
            </a:r>
          </a:p>
        </p:txBody>
      </p:sp>
      <p:sp>
        <p:nvSpPr>
          <p:cNvPr id="27" name="Téglalap 26">
            <a:extLst>
              <a:ext uri="{FF2B5EF4-FFF2-40B4-BE49-F238E27FC236}">
                <a16:creationId xmlns:a16="http://schemas.microsoft.com/office/drawing/2014/main" id="{5826D059-D88D-495D-8BD6-B0E01789A580}"/>
              </a:ext>
            </a:extLst>
          </p:cNvPr>
          <p:cNvSpPr/>
          <p:nvPr/>
        </p:nvSpPr>
        <p:spPr>
          <a:xfrm>
            <a:off x="9384792" y="3532632"/>
            <a:ext cx="795528" cy="1798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l" rtl="0"/>
            <a:r>
              <a:rPr lang="hu" sz="800" b="1" i="0" u="none" baseline="0">
                <a:solidFill>
                  <a:srgbClr val="6D50A0"/>
                </a:solidFill>
                <a:latin typeface="Calibri"/>
              </a:rPr>
              <a:t>Anatómiai nem</a:t>
            </a:r>
          </a:p>
        </p:txBody>
      </p:sp>
      <p:sp>
        <p:nvSpPr>
          <p:cNvPr id="28" name="Téglalap 27">
            <a:extLst>
              <a:ext uri="{FF2B5EF4-FFF2-40B4-BE49-F238E27FC236}">
                <a16:creationId xmlns:a16="http://schemas.microsoft.com/office/drawing/2014/main" id="{1124853C-33BA-4902-B4EB-FD754921777C}"/>
              </a:ext>
            </a:extLst>
          </p:cNvPr>
          <p:cNvSpPr/>
          <p:nvPr/>
        </p:nvSpPr>
        <p:spPr>
          <a:xfrm>
            <a:off x="6915912" y="3755136"/>
            <a:ext cx="557784" cy="11887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l" rtl="0"/>
            <a:r>
              <a:rPr lang="hu" sz="650" b="0" i="0" u="none" baseline="0">
                <a:latin typeface="Calibri"/>
              </a:rPr>
              <a:t>Női lét</a:t>
            </a:r>
          </a:p>
        </p:txBody>
      </p:sp>
      <p:sp>
        <p:nvSpPr>
          <p:cNvPr id="29" name="Téglalap 28">
            <a:extLst>
              <a:ext uri="{FF2B5EF4-FFF2-40B4-BE49-F238E27FC236}">
                <a16:creationId xmlns:a16="http://schemas.microsoft.com/office/drawing/2014/main" id="{DFBE647A-0468-404B-9195-D4FF1C59B73A}"/>
              </a:ext>
            </a:extLst>
          </p:cNvPr>
          <p:cNvSpPr/>
          <p:nvPr/>
        </p:nvSpPr>
        <p:spPr>
          <a:xfrm>
            <a:off x="6925056" y="3870960"/>
            <a:ext cx="515112" cy="1371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l" rtl="0"/>
            <a:r>
              <a:rPr lang="hu" sz="650" b="0" i="0" u="none" baseline="0">
                <a:solidFill>
                  <a:srgbClr val="242526"/>
                </a:solidFill>
                <a:latin typeface="Calibri"/>
              </a:rPr>
              <a:t>Férfi lét</a:t>
            </a:r>
          </a:p>
        </p:txBody>
      </p:sp>
      <p:sp>
        <p:nvSpPr>
          <p:cNvPr id="30" name="Téglalap 29">
            <a:extLst>
              <a:ext uri="{FF2B5EF4-FFF2-40B4-BE49-F238E27FC236}">
                <a16:creationId xmlns:a16="http://schemas.microsoft.com/office/drawing/2014/main" id="{04947629-5DCF-4052-9CB4-E9533683FE61}"/>
              </a:ext>
            </a:extLst>
          </p:cNvPr>
          <p:cNvSpPr/>
          <p:nvPr/>
        </p:nvSpPr>
        <p:spPr>
          <a:xfrm>
            <a:off x="8488680" y="3742944"/>
            <a:ext cx="454152" cy="12801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l" rtl="0"/>
            <a:r>
              <a:rPr lang="hu" sz="650" b="0" i="0" u="none" baseline="0">
                <a:solidFill>
                  <a:srgbClr val="242526"/>
                </a:solidFill>
                <a:latin typeface="Calibri"/>
              </a:rPr>
              <a:t>Femininitás</a:t>
            </a:r>
          </a:p>
        </p:txBody>
      </p:sp>
      <p:sp>
        <p:nvSpPr>
          <p:cNvPr id="31" name="Téglalap 30">
            <a:extLst>
              <a:ext uri="{FF2B5EF4-FFF2-40B4-BE49-F238E27FC236}">
                <a16:creationId xmlns:a16="http://schemas.microsoft.com/office/drawing/2014/main" id="{6C8B1A44-27BF-4DB3-88E5-1B8F5145F3A4}"/>
              </a:ext>
            </a:extLst>
          </p:cNvPr>
          <p:cNvSpPr/>
          <p:nvPr/>
        </p:nvSpPr>
        <p:spPr>
          <a:xfrm>
            <a:off x="8506968" y="3880104"/>
            <a:ext cx="487680" cy="14325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l" rtl="0"/>
            <a:r>
              <a:rPr lang="hu" sz="650" b="0" i="0" u="none" baseline="0">
                <a:solidFill>
                  <a:srgbClr val="242526"/>
                </a:solidFill>
                <a:latin typeface="Calibri"/>
              </a:rPr>
              <a:t>Maszkulinitás</a:t>
            </a:r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90D53ECC-B934-46AC-834F-2491D8EBF28E}"/>
              </a:ext>
            </a:extLst>
          </p:cNvPr>
          <p:cNvSpPr/>
          <p:nvPr/>
        </p:nvSpPr>
        <p:spPr>
          <a:xfrm>
            <a:off x="10052304" y="3742944"/>
            <a:ext cx="509016" cy="1371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l" rtl="0"/>
            <a:r>
              <a:rPr lang="hu" sz="650" b="0" i="0" u="none" baseline="0">
                <a:latin typeface="Calibri"/>
              </a:rPr>
              <a:t>Nőiesség</a:t>
            </a:r>
          </a:p>
        </p:txBody>
      </p:sp>
      <p:sp>
        <p:nvSpPr>
          <p:cNvPr id="33" name="Téglalap 32">
            <a:extLst>
              <a:ext uri="{FF2B5EF4-FFF2-40B4-BE49-F238E27FC236}">
                <a16:creationId xmlns:a16="http://schemas.microsoft.com/office/drawing/2014/main" id="{ACBAAD06-72D2-411D-A8F6-234408015BB9}"/>
              </a:ext>
            </a:extLst>
          </p:cNvPr>
          <p:cNvSpPr/>
          <p:nvPr/>
        </p:nvSpPr>
        <p:spPr>
          <a:xfrm>
            <a:off x="10043160" y="3886200"/>
            <a:ext cx="484632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l" rtl="0"/>
            <a:r>
              <a:rPr lang="hu" sz="650" b="0" i="0" u="none" baseline="0">
                <a:solidFill>
                  <a:srgbClr val="242526"/>
                </a:solidFill>
                <a:latin typeface="Calibri"/>
              </a:rPr>
              <a:t>Férfiasság</a:t>
            </a:r>
          </a:p>
        </p:txBody>
      </p:sp>
      <p:sp>
        <p:nvSpPr>
          <p:cNvPr id="34" name="Téglalap 33">
            <a:extLst>
              <a:ext uri="{FF2B5EF4-FFF2-40B4-BE49-F238E27FC236}">
                <a16:creationId xmlns:a16="http://schemas.microsoft.com/office/drawing/2014/main" id="{9A58821C-E536-44C4-91B8-F5A8E31DCF3D}"/>
              </a:ext>
            </a:extLst>
          </p:cNvPr>
          <p:cNvSpPr/>
          <p:nvPr/>
        </p:nvSpPr>
        <p:spPr>
          <a:xfrm>
            <a:off x="6214872" y="4136136"/>
            <a:ext cx="990600" cy="1828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 rtl="0">
              <a:lnSpc>
                <a:spcPts val="552"/>
              </a:lnSpc>
            </a:pPr>
            <a:r>
              <a:rPr lang="hu" sz="400" b="0" i="0" u="none" baseline="0">
                <a:solidFill>
                  <a:srgbClr val="242526"/>
                </a:solidFill>
                <a:latin typeface="Calibri"/>
              </a:rPr>
              <a:t>személyiségjegyek, munkahelyek, hobbik, kedvelt és nem kedvelt dolgok</a:t>
            </a:r>
            <a:r>
              <a:rPr lang="hu" sz="400" b="0" i="0" u="none" baseline="0">
                <a:solidFill>
                  <a:srgbClr val="242526"/>
                </a:solidFill>
              </a:rPr>
              <a:t>, szerepek, </a:t>
            </a:r>
            <a:r>
              <a:rPr lang="hu" sz="400" b="0" i="0" u="none" baseline="0">
                <a:solidFill>
                  <a:srgbClr val="242526"/>
                </a:solidFill>
                <a:latin typeface="Calibri"/>
              </a:rPr>
              <a:t>elvárások</a:t>
            </a:r>
          </a:p>
        </p:txBody>
      </p:sp>
      <p:sp>
        <p:nvSpPr>
          <p:cNvPr id="35" name="Téglalap 34">
            <a:extLst>
              <a:ext uri="{FF2B5EF4-FFF2-40B4-BE49-F238E27FC236}">
                <a16:creationId xmlns:a16="http://schemas.microsoft.com/office/drawing/2014/main" id="{451A965B-9356-4043-9898-760F80E1052E}"/>
              </a:ext>
            </a:extLst>
          </p:cNvPr>
          <p:cNvSpPr/>
          <p:nvPr/>
        </p:nvSpPr>
        <p:spPr>
          <a:xfrm>
            <a:off x="6272784" y="4379976"/>
            <a:ext cx="871728" cy="1066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hu" sz="400" b="0" i="0" u="none" baseline="0">
                <a:solidFill>
                  <a:srgbClr val="ACACAC"/>
                </a:solidFill>
                <a:latin typeface="Calibri"/>
              </a:rPr>
              <a:t>közös NEMI IDENTITÁSBELI dolgok</a:t>
            </a:r>
          </a:p>
        </p:txBody>
      </p:sp>
      <p:sp>
        <p:nvSpPr>
          <p:cNvPr id="36" name="Téglalap 35">
            <a:extLst>
              <a:ext uri="{FF2B5EF4-FFF2-40B4-BE49-F238E27FC236}">
                <a16:creationId xmlns:a16="http://schemas.microsoft.com/office/drawing/2014/main" id="{BC8A1D63-6057-4EB9-BCFF-1400B59FEA8B}"/>
              </a:ext>
            </a:extLst>
          </p:cNvPr>
          <p:cNvSpPr/>
          <p:nvPr/>
        </p:nvSpPr>
        <p:spPr>
          <a:xfrm>
            <a:off x="7802880" y="4114800"/>
            <a:ext cx="981456" cy="1981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 rtl="0">
              <a:lnSpc>
                <a:spcPts val="552"/>
              </a:lnSpc>
            </a:pPr>
            <a:r>
              <a:rPr lang="hu" sz="400" b="0" i="0" u="none" baseline="0">
                <a:solidFill>
                  <a:srgbClr val="242526"/>
                </a:solidFill>
                <a:latin typeface="Calibri"/>
              </a:rPr>
              <a:t>stílus, ápoltság, öltözködés, manírok, affektálás, megjelenés, haj, smink</a:t>
            </a:r>
          </a:p>
        </p:txBody>
      </p:sp>
      <p:sp>
        <p:nvSpPr>
          <p:cNvPr id="37" name="Téglalap 36">
            <a:extLst>
              <a:ext uri="{FF2B5EF4-FFF2-40B4-BE49-F238E27FC236}">
                <a16:creationId xmlns:a16="http://schemas.microsoft.com/office/drawing/2014/main" id="{D1DF815E-33FC-4A09-8962-9DBFB5E784FE}"/>
              </a:ext>
            </a:extLst>
          </p:cNvPr>
          <p:cNvSpPr/>
          <p:nvPr/>
        </p:nvSpPr>
        <p:spPr>
          <a:xfrm>
            <a:off x="7775448" y="4376928"/>
            <a:ext cx="926592" cy="975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l" rtl="0"/>
            <a:r>
              <a:rPr lang="hu" sz="400" b="0" i="0" u="none" baseline="0">
                <a:solidFill>
                  <a:srgbClr val="ACACAC"/>
                </a:solidFill>
                <a:latin typeface="Calibri"/>
              </a:rPr>
              <a:t>közös NEMI KIFEJEZÉSMÓDBELI dolgok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6867F4FE-AD6A-4F34-A556-1FEEBD9E9099}"/>
              </a:ext>
            </a:extLst>
          </p:cNvPr>
          <p:cNvSpPr/>
          <p:nvPr/>
        </p:nvSpPr>
        <p:spPr>
          <a:xfrm>
            <a:off x="9293352" y="4133088"/>
            <a:ext cx="1158240" cy="1859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 rtl="0">
              <a:lnSpc>
                <a:spcPts val="552"/>
              </a:lnSpc>
            </a:pPr>
            <a:r>
              <a:rPr lang="hu" sz="400" b="0" i="0" u="none" baseline="0">
                <a:solidFill>
                  <a:srgbClr val="242526"/>
                </a:solidFill>
                <a:latin typeface="Calibri"/>
              </a:rPr>
              <a:t>testszőrzet, mellkas, csípő, váll, hormonok, pénisz, vulva, kromoszómák, hangszín</a:t>
            </a:r>
          </a:p>
        </p:txBody>
      </p:sp>
      <p:sp>
        <p:nvSpPr>
          <p:cNvPr id="39" name="Téglalap 38">
            <a:extLst>
              <a:ext uri="{FF2B5EF4-FFF2-40B4-BE49-F238E27FC236}">
                <a16:creationId xmlns:a16="http://schemas.microsoft.com/office/drawing/2014/main" id="{2F813993-74DD-4C6D-9D3D-79BF2C6EF831}"/>
              </a:ext>
            </a:extLst>
          </p:cNvPr>
          <p:cNvSpPr/>
          <p:nvPr/>
        </p:nvSpPr>
        <p:spPr>
          <a:xfrm>
            <a:off x="9436608" y="4364736"/>
            <a:ext cx="792480" cy="1219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l" rtl="0"/>
            <a:r>
              <a:rPr lang="hu" sz="400" b="0" i="0" u="none" baseline="0">
                <a:solidFill>
                  <a:srgbClr val="ACACAC"/>
                </a:solidFill>
                <a:latin typeface="Calibri"/>
              </a:rPr>
              <a:t>közös ANATÓMIAI NEMBELI dolgok,</a:t>
            </a:r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D1CE13AB-04DA-4B83-9001-A1779AD34B5C}"/>
              </a:ext>
            </a:extLst>
          </p:cNvPr>
          <p:cNvSpPr/>
          <p:nvPr/>
        </p:nvSpPr>
        <p:spPr>
          <a:xfrm>
            <a:off x="5924550" y="4504944"/>
            <a:ext cx="3341370" cy="55778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/>
          <a:p>
            <a:pPr indent="0" algn="l" rtl="0">
              <a:lnSpc>
                <a:spcPts val="2040"/>
              </a:lnSpc>
            </a:pPr>
            <a:r>
              <a:rPr lang="hu" sz="1600" b="0" i="0" u="none" baseline="0" dirty="0">
                <a:solidFill>
                  <a:srgbClr val="CBCBC9"/>
                </a:solidFill>
                <a:latin typeface="Calibri"/>
              </a:rPr>
              <a:t>Identitás ≠ Kifejezésmód </a:t>
            </a:r>
            <a:r>
              <a:rPr lang="hu" sz="1600" b="0" i="0" u="none" baseline="0" dirty="0">
                <a:solidFill>
                  <a:srgbClr val="CBCBC9"/>
                </a:solidFill>
              </a:rPr>
              <a:t>≠ Biológiai nem </a:t>
            </a:r>
            <a:endParaRPr lang="hu" sz="1600" dirty="0">
              <a:solidFill>
                <a:srgbClr val="CBCBC9"/>
              </a:solidFill>
              <a:latin typeface="Calibri"/>
            </a:endParaRPr>
          </a:p>
          <a:p>
            <a:pPr indent="0" algn="l" rtl="0">
              <a:lnSpc>
                <a:spcPts val="2040"/>
              </a:lnSpc>
            </a:pPr>
            <a:r>
              <a:rPr lang="hu" sz="1600" b="0" i="0" u="none" baseline="0" dirty="0">
                <a:solidFill>
                  <a:srgbClr val="CBCBC9"/>
                </a:solidFill>
              </a:rPr>
              <a:t>Társadalmi nem ≠ </a:t>
            </a:r>
            <a:r>
              <a:rPr lang="hu" sz="1600" b="0" i="0" u="none" baseline="0" dirty="0">
                <a:solidFill>
                  <a:srgbClr val="CBCBC9"/>
                </a:solidFill>
                <a:latin typeface="Calibri"/>
              </a:rPr>
              <a:t>Szexuális orientáció</a:t>
            </a:r>
          </a:p>
        </p:txBody>
      </p:sp>
      <p:sp>
        <p:nvSpPr>
          <p:cNvPr id="41" name="Téglalap 40">
            <a:extLst>
              <a:ext uri="{FF2B5EF4-FFF2-40B4-BE49-F238E27FC236}">
                <a16:creationId xmlns:a16="http://schemas.microsoft.com/office/drawing/2014/main" id="{43CA568B-E31C-489B-B8A7-8493358AB2E1}"/>
              </a:ext>
            </a:extLst>
          </p:cNvPr>
          <p:cNvSpPr/>
          <p:nvPr/>
        </p:nvSpPr>
        <p:spPr>
          <a:xfrm>
            <a:off x="9412224" y="4562856"/>
            <a:ext cx="947928" cy="12801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noAutofit/>
          </a:bodyPr>
          <a:lstStyle/>
          <a:p>
            <a:pPr indent="0" algn="l" rtl="0"/>
            <a:r>
              <a:rPr lang="hu" sz="750" b="1" i="0" u="none" baseline="0">
                <a:solidFill>
                  <a:srgbClr val="6D50A0"/>
                </a:solidFill>
                <a:latin typeface="Calibri"/>
              </a:rPr>
              <a:t>Születéskor megállapított nem</a:t>
            </a:r>
          </a:p>
        </p:txBody>
      </p:sp>
      <p:sp>
        <p:nvSpPr>
          <p:cNvPr id="42" name="Téglalap 41">
            <a:extLst>
              <a:ext uri="{FF2B5EF4-FFF2-40B4-BE49-F238E27FC236}">
                <a16:creationId xmlns:a16="http://schemas.microsoft.com/office/drawing/2014/main" id="{A67E25AD-7D49-4061-89E8-FABB74CF7407}"/>
              </a:ext>
            </a:extLst>
          </p:cNvPr>
          <p:cNvSpPr/>
          <p:nvPr/>
        </p:nvSpPr>
        <p:spPr>
          <a:xfrm>
            <a:off x="9445752" y="4700016"/>
            <a:ext cx="268224" cy="1127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l" rtl="0"/>
            <a:r>
              <a:rPr lang="hu" sz="650" b="0" i="0" u="none" baseline="0">
                <a:solidFill>
                  <a:srgbClr val="242526"/>
                </a:solidFill>
                <a:latin typeface="Calibri"/>
              </a:rPr>
              <a:t>Nő</a:t>
            </a:r>
          </a:p>
        </p:txBody>
      </p:sp>
      <p:sp>
        <p:nvSpPr>
          <p:cNvPr id="43" name="Téglalap 42">
            <a:extLst>
              <a:ext uri="{FF2B5EF4-FFF2-40B4-BE49-F238E27FC236}">
                <a16:creationId xmlns:a16="http://schemas.microsoft.com/office/drawing/2014/main" id="{7843AE84-40CF-4A4E-A7A3-F71A1387F8EF}"/>
              </a:ext>
            </a:extLst>
          </p:cNvPr>
          <p:cNvSpPr/>
          <p:nvPr/>
        </p:nvSpPr>
        <p:spPr>
          <a:xfrm>
            <a:off x="9830958" y="4704586"/>
            <a:ext cx="326136" cy="97537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l" rtl="0"/>
            <a:r>
              <a:rPr lang="hu" sz="500" b="0" i="0" u="none" baseline="0" dirty="0">
                <a:solidFill>
                  <a:srgbClr val="242526"/>
                </a:solidFill>
                <a:latin typeface="Calibri"/>
              </a:rPr>
              <a:t>Interszexuális</a:t>
            </a:r>
            <a:endParaRPr lang="hu" sz="600" b="0" i="0" u="none" baseline="0" dirty="0">
              <a:solidFill>
                <a:srgbClr val="242526"/>
              </a:solidFill>
              <a:latin typeface="Calibri"/>
            </a:endParaRPr>
          </a:p>
        </p:txBody>
      </p:sp>
      <p:sp>
        <p:nvSpPr>
          <p:cNvPr id="44" name="Téglalap 43">
            <a:extLst>
              <a:ext uri="{FF2B5EF4-FFF2-40B4-BE49-F238E27FC236}">
                <a16:creationId xmlns:a16="http://schemas.microsoft.com/office/drawing/2014/main" id="{142E9A0E-4453-4773-B4E0-3827ED5739B2}"/>
              </a:ext>
            </a:extLst>
          </p:cNvPr>
          <p:cNvSpPr/>
          <p:nvPr/>
        </p:nvSpPr>
        <p:spPr>
          <a:xfrm>
            <a:off x="10323576" y="4709160"/>
            <a:ext cx="219456" cy="1005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l" rtl="0"/>
            <a:r>
              <a:rPr lang="hu" sz="600" b="0" i="0" u="none" baseline="0">
                <a:solidFill>
                  <a:srgbClr val="242526"/>
                </a:solidFill>
                <a:latin typeface="Calibri"/>
              </a:rPr>
              <a:t>Férfi</a:t>
            </a: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1BF2A127-F490-492F-8077-3A04E2444364}"/>
              </a:ext>
            </a:extLst>
          </p:cNvPr>
          <p:cNvSpPr/>
          <p:nvPr/>
        </p:nvSpPr>
        <p:spPr>
          <a:xfrm>
            <a:off x="9171432" y="4800600"/>
            <a:ext cx="1620812" cy="3992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 rtl="0">
              <a:lnSpc>
                <a:spcPts val="480"/>
              </a:lnSpc>
            </a:pPr>
            <a:r>
              <a:rPr lang="hu" sz="400" b="0" i="0" u="none" baseline="0" dirty="0">
                <a:solidFill>
                  <a:srgbClr val="ACAC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Jellemzően a születéskor jelen lévő külső </a:t>
            </a:r>
            <a:r>
              <a:rPr lang="hu" sz="400" b="0" i="0" u="none" baseline="0" dirty="0">
                <a:solidFill>
                  <a:srgbClr val="9092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nemi szerveken </a:t>
            </a:r>
            <a:r>
              <a:rPr lang="hu" sz="400" b="0" i="0" u="none" baseline="0" dirty="0">
                <a:solidFill>
                  <a:srgbClr val="ACAC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alapul (figyelmen kívül hagyja a belső anatómiát, a biológiát és az élet során bekövetkező változásokat). A születéskor megállapított nem kulcsfontosságú a „cisznemű” (amikor a születéskor megállapított nem </a:t>
            </a:r>
            <a:r>
              <a:rPr lang="hu" sz="400" b="0" i="0" u="none" baseline="0" dirty="0">
                <a:solidFill>
                  <a:srgbClr val="9092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összhangban </a:t>
            </a:r>
            <a:r>
              <a:rPr lang="hu" sz="400" b="0" i="0" u="none" baseline="0" dirty="0">
                <a:solidFill>
                  <a:srgbClr val="ACAC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 a nemi identitással) és a „transznemű” (amikor </a:t>
            </a:r>
            <a:r>
              <a:rPr lang="hu" sz="400" b="0" i="0" u="none" baseline="0" dirty="0">
                <a:solidFill>
                  <a:srgbClr val="9092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</a:t>
            </a:r>
            <a:r>
              <a:rPr lang="hu" sz="400" b="0" i="0" u="none" baseline="0" dirty="0">
                <a:solidFill>
                  <a:srgbClr val="ACAC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 összhangban) fogalmak megkülönböztetése során.</a:t>
            </a: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53E222EB-DEF4-43BC-A3B5-E1C1FED120CD}"/>
              </a:ext>
            </a:extLst>
          </p:cNvPr>
          <p:cNvSpPr/>
          <p:nvPr/>
        </p:nvSpPr>
        <p:spPr>
          <a:xfrm>
            <a:off x="6248400" y="5224272"/>
            <a:ext cx="1865376" cy="1706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l" rtl="0"/>
            <a:r>
              <a:rPr lang="hu" sz="650" b="0" i="0" u="none" baseline="0">
                <a:solidFill>
                  <a:srgbClr val="D46238"/>
                </a:solidFill>
                <a:latin typeface="Calibri"/>
              </a:rPr>
              <a:t>Szexuálisan ... </a:t>
            </a:r>
            <a:r>
              <a:rPr lang="hu" sz="650" b="0" i="0" u="none" baseline="0">
                <a:solidFill>
                  <a:srgbClr val="ACACAC"/>
                </a:solidFill>
                <a:latin typeface="Calibri"/>
              </a:rPr>
              <a:t>és/vagy ... személyhez vonzódik</a:t>
            </a: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B555B04E-266B-4F1A-A617-B352AAB7CBAA}"/>
              </a:ext>
            </a:extLst>
          </p:cNvPr>
          <p:cNvSpPr/>
          <p:nvPr/>
        </p:nvSpPr>
        <p:spPr>
          <a:xfrm>
            <a:off x="6854952" y="5385816"/>
            <a:ext cx="1441704" cy="10972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l" rtl="0"/>
            <a:r>
              <a:rPr lang="hu" sz="600" b="0" i="0" u="none" baseline="0">
                <a:solidFill>
                  <a:srgbClr val="242526"/>
                </a:solidFill>
                <a:latin typeface="Calibri"/>
              </a:rPr>
              <a:t>Nők és/vagy feminin és/vagy női személyek</a:t>
            </a: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9DFB61AB-7214-4067-BAB0-5AC912BAEAFB}"/>
              </a:ext>
            </a:extLst>
          </p:cNvPr>
          <p:cNvSpPr/>
          <p:nvPr/>
        </p:nvSpPr>
        <p:spPr>
          <a:xfrm>
            <a:off x="6836664" y="5501640"/>
            <a:ext cx="1380744" cy="1310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l" rtl="0"/>
            <a:r>
              <a:rPr lang="hu" sz="600" b="0" i="0" u="none" baseline="0">
                <a:latin typeface="Calibri"/>
              </a:rPr>
              <a:t>Férfiak </a:t>
            </a:r>
            <a:r>
              <a:rPr lang="hu" sz="600" b="0" i="0" u="none" baseline="0">
                <a:solidFill>
                  <a:srgbClr val="242526"/>
                </a:solidFill>
                <a:latin typeface="Calibri"/>
              </a:rPr>
              <a:t>és/vagy maszkulin és/vagy férfi személyek</a:t>
            </a:r>
          </a:p>
        </p:txBody>
      </p:sp>
      <p:sp>
        <p:nvSpPr>
          <p:cNvPr id="49" name="Téglalap 48">
            <a:extLst>
              <a:ext uri="{FF2B5EF4-FFF2-40B4-BE49-F238E27FC236}">
                <a16:creationId xmlns:a16="http://schemas.microsoft.com/office/drawing/2014/main" id="{F93FE0AA-9B63-4B9E-9497-CD6401FE4E90}"/>
              </a:ext>
            </a:extLst>
          </p:cNvPr>
          <p:cNvSpPr/>
          <p:nvPr/>
        </p:nvSpPr>
        <p:spPr>
          <a:xfrm>
            <a:off x="8583168" y="5218176"/>
            <a:ext cx="1207008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l" rtl="0"/>
            <a:r>
              <a:rPr lang="hu" sz="650" b="0" i="0" u="none" baseline="0" dirty="0">
                <a:solidFill>
                  <a:srgbClr val="D46238"/>
                </a:solidFill>
                <a:latin typeface="Calibri"/>
              </a:rPr>
              <a:t>Romantikus érzéseket táplál .... személy iránt</a:t>
            </a:r>
          </a:p>
        </p:txBody>
      </p:sp>
      <p:sp>
        <p:nvSpPr>
          <p:cNvPr id="50" name="Téglalap 49">
            <a:extLst>
              <a:ext uri="{FF2B5EF4-FFF2-40B4-BE49-F238E27FC236}">
                <a16:creationId xmlns:a16="http://schemas.microsoft.com/office/drawing/2014/main" id="{245E0C5B-9CEB-4711-85DC-213A8D51943A}"/>
              </a:ext>
            </a:extLst>
          </p:cNvPr>
          <p:cNvSpPr/>
          <p:nvPr/>
        </p:nvSpPr>
        <p:spPr>
          <a:xfrm>
            <a:off x="9171432" y="5404104"/>
            <a:ext cx="1399032" cy="914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l" rtl="0"/>
            <a:r>
              <a:rPr lang="hu" sz="600" b="0" i="0" u="none" baseline="0" dirty="0">
                <a:solidFill>
                  <a:srgbClr val="242526"/>
                </a:solidFill>
                <a:latin typeface="Calibri"/>
              </a:rPr>
              <a:t>Nők és/vagy feminin és/vagy női személyek</a:t>
            </a:r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6DF8805E-A6F0-40BF-BC16-B689808E7051}"/>
              </a:ext>
            </a:extLst>
          </p:cNvPr>
          <p:cNvSpPr/>
          <p:nvPr/>
        </p:nvSpPr>
        <p:spPr>
          <a:xfrm>
            <a:off x="9156192" y="5513832"/>
            <a:ext cx="1389888" cy="12801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l" rtl="0"/>
            <a:r>
              <a:rPr lang="hu" sz="600" b="0" i="0" u="none" baseline="0">
                <a:solidFill>
                  <a:srgbClr val="242526"/>
                </a:solidFill>
                <a:latin typeface="Calibri"/>
              </a:rPr>
              <a:t>Férfiak és/vagy maszkulin </a:t>
            </a:r>
            <a:r>
              <a:rPr lang="hu" sz="600" b="0" i="0" u="none" baseline="0">
                <a:latin typeface="Calibri"/>
              </a:rPr>
              <a:t>és/vagy </a:t>
            </a:r>
            <a:r>
              <a:rPr lang="hu" sz="600" b="0" i="0" u="none" baseline="0">
                <a:solidFill>
                  <a:srgbClr val="242526"/>
                </a:solidFill>
                <a:latin typeface="Calibri"/>
              </a:rPr>
              <a:t>férfi személyek</a:t>
            </a:r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A1226F95-02E0-447F-A9C9-E277B779BE28}"/>
              </a:ext>
            </a:extLst>
          </p:cNvPr>
          <p:cNvSpPr/>
          <p:nvPr/>
        </p:nvSpPr>
        <p:spPr>
          <a:xfrm>
            <a:off x="6307931" y="5760719"/>
            <a:ext cx="2281333" cy="17755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 rtl="0"/>
            <a:r>
              <a:rPr lang="hu" sz="300" b="0" i="0" u="none" baseline="0" dirty="0">
                <a:solidFill>
                  <a:srgbClr val="909291"/>
                </a:solidFill>
                <a:latin typeface="Calibri"/>
              </a:rPr>
              <a:t>A Genderbread személy 4. változatát Sam Killermann hozta létre 2017-ben, és nem áll szerzői jog védelme alatt</a:t>
            </a:r>
            <a:endParaRPr lang="hu" sz="300" dirty="0">
              <a:solidFill>
                <a:srgbClr val="909291"/>
              </a:solidFill>
              <a:latin typeface="Calibri"/>
            </a:endParaRPr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1928B920-8AD9-4D92-8316-868B4BA6B5E1}"/>
              </a:ext>
            </a:extLst>
          </p:cNvPr>
          <p:cNvSpPr/>
          <p:nvPr/>
        </p:nvSpPr>
        <p:spPr>
          <a:xfrm>
            <a:off x="8615172" y="5760719"/>
            <a:ext cx="1235964" cy="74676"/>
          </a:xfrm>
          <a:prstGeom prst="rect">
            <a:avLst/>
          </a:prstGeom>
          <a:solidFill>
            <a:srgbClr val="EE326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hu" sz="300" b="0" i="0" u="none" baseline="0" dirty="0">
                <a:solidFill>
                  <a:srgbClr val="F9E0E3"/>
                </a:solidFill>
                <a:latin typeface="Calibri"/>
              </a:rPr>
              <a:t>Ha további információkra éhezel, látogass el a www.genderbread.org címre </a:t>
            </a:r>
            <a:endParaRPr lang="hu" sz="3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8204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407731"/>
            <a:ext cx="11049000" cy="1000993"/>
          </a:xfrm>
        </p:spPr>
        <p:txBody>
          <a:bodyPr>
            <a:normAutofit/>
          </a:bodyPr>
          <a:lstStyle/>
          <a:p>
            <a:pPr algn="l" rtl="0"/>
            <a:r>
              <a:rPr lang="hu" sz="4000" b="0" i="0" u="none" baseline="0">
                <a:latin typeface="+mn-lt"/>
              </a:rPr>
              <a:t>KOMPETENS INTERKULTURÁLIS KOMMUNIKÁCIÓ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63826" y="2261773"/>
            <a:ext cx="10033687" cy="331979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l" rtl="0">
              <a:buNone/>
            </a:pPr>
            <a:endParaRPr lang="hu" sz="2000" dirty="0">
              <a:latin typeface="+mn-lt"/>
            </a:endParaRPr>
          </a:p>
          <a:p>
            <a:pPr marL="0" indent="0" algn="l" rtl="0">
              <a:buNone/>
            </a:pPr>
            <a:r>
              <a:rPr lang="hu" sz="2000" b="0" i="0" u="none" baseline="0" dirty="0">
                <a:latin typeface="+mn-lt"/>
              </a:rPr>
              <a:t>	A kompetens interkulturális kommunikációhoz az alábbiakra van szükség</a:t>
            </a:r>
          </a:p>
          <a:p>
            <a:pPr marL="457200" lvl="1" indent="0" algn="l" rtl="0">
              <a:buNone/>
            </a:pPr>
            <a:endParaRPr lang="hu" sz="1400" dirty="0">
              <a:latin typeface="+mn-lt"/>
            </a:endParaRPr>
          </a:p>
          <a:p>
            <a:pPr marL="1257300" lvl="3" indent="-285750" algn="l" rtl="0">
              <a:tabLst>
                <a:tab pos="3771900" algn="l"/>
              </a:tabLst>
            </a:pPr>
            <a:r>
              <a:rPr lang="hu" sz="1400" b="0" i="0" u="none" baseline="0" dirty="0">
                <a:latin typeface="+mn-lt"/>
              </a:rPr>
              <a:t> interperszonális készségek	(nyitottság, alkalmazkodókészség, empátia)</a:t>
            </a:r>
          </a:p>
          <a:p>
            <a:pPr marL="1257300" lvl="5" indent="-285750" algn="l" rtl="0">
              <a:buNone/>
              <a:tabLst>
                <a:tab pos="3771900" algn="l"/>
              </a:tabLst>
            </a:pPr>
            <a:endParaRPr lang="hu" sz="1400" dirty="0"/>
          </a:p>
          <a:p>
            <a:pPr marL="1257300" lvl="5" indent="-285750" algn="l" rtl="0">
              <a:tabLst>
                <a:tab pos="3771900" algn="l"/>
              </a:tabLst>
            </a:pPr>
            <a:r>
              <a:rPr lang="hu" sz="1400" b="0" i="0" u="none" baseline="0" dirty="0"/>
              <a:t>tudás 	(a különböző kultúrákkal kapcsolatos információk megszerzése iránti hajlandóság)</a:t>
            </a:r>
          </a:p>
          <a:p>
            <a:pPr marL="1257300" lvl="5" indent="-285750" algn="l" rtl="0">
              <a:tabLst>
                <a:tab pos="3771900" algn="l"/>
              </a:tabLst>
            </a:pPr>
            <a:endParaRPr lang="hu" sz="1400" dirty="0"/>
          </a:p>
          <a:p>
            <a:pPr marL="1257300" lvl="5" indent="-285750" algn="l" rtl="0">
              <a:tabLst>
                <a:tab pos="3771900" algn="l"/>
              </a:tabLst>
            </a:pPr>
            <a:r>
              <a:rPr lang="hu" sz="1400" b="0" i="0" u="none" baseline="0" dirty="0"/>
              <a:t>kulturális tudatosság	(a különböző kultúrák, attitűdök, értékek közötti különbségek megértése)</a:t>
            </a:r>
          </a:p>
          <a:p>
            <a:pPr marL="1257300" lvl="5" indent="-285750" algn="l" rtl="0">
              <a:tabLst>
                <a:tab pos="3771900" algn="l"/>
              </a:tabLst>
            </a:pPr>
            <a:endParaRPr lang="hu" sz="1400" dirty="0"/>
          </a:p>
          <a:p>
            <a:pPr marL="1257300" lvl="5" indent="-285750" algn="l" rtl="0">
              <a:tabLst>
                <a:tab pos="3771900" algn="l"/>
              </a:tabLst>
            </a:pPr>
            <a:r>
              <a:rPr lang="hu-HU" sz="1400" b="0" i="0" u="none" baseline="0" dirty="0"/>
              <a:t>M</a:t>
            </a:r>
            <a:r>
              <a:rPr lang="hu" sz="1400" b="0" i="0" u="none" baseline="0" dirty="0"/>
              <a:t>otiváció	(a más kultúrák képviselőivel való kapcsolódás elfogadása iránti hajlandóság).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020" y="5813688"/>
            <a:ext cx="829030" cy="5529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97194" y="5987697"/>
            <a:ext cx="4647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hu" sz="1050" b="0" i="0" u="none" baseline="0"/>
              <a:t>A projektet az Európai Unió Jogok, egyenlőség és polgárság programja (2014–2020) finanszírozta</a:t>
            </a:r>
            <a:endParaRPr lang="hu" sz="10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187" y="5633550"/>
            <a:ext cx="1818280" cy="9103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63827" y="1430117"/>
            <a:ext cx="10033687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 rtl="0"/>
            <a:r>
              <a:rPr lang="hu" b="0" i="0" u="none" baseline="0"/>
              <a:t>A félreértések minimalizálása érdekében tisztában kell lenni a kulturális és viselkedésbeli elképzelések közötti különbségekkel és hasonlóságokkal</a:t>
            </a:r>
          </a:p>
        </p:txBody>
      </p:sp>
      <p:sp>
        <p:nvSpPr>
          <p:cNvPr id="3" name="Right Arrow 2"/>
          <p:cNvSpPr/>
          <p:nvPr/>
        </p:nvSpPr>
        <p:spPr>
          <a:xfrm>
            <a:off x="4344136" y="3839060"/>
            <a:ext cx="402981" cy="172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sp>
        <p:nvSpPr>
          <p:cNvPr id="12" name="Right Arrow 11"/>
          <p:cNvSpPr/>
          <p:nvPr/>
        </p:nvSpPr>
        <p:spPr>
          <a:xfrm>
            <a:off x="4338850" y="4305175"/>
            <a:ext cx="402981" cy="172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sp>
        <p:nvSpPr>
          <p:cNvPr id="13" name="Right Arrow 12"/>
          <p:cNvSpPr/>
          <p:nvPr/>
        </p:nvSpPr>
        <p:spPr>
          <a:xfrm>
            <a:off x="4344136" y="4817827"/>
            <a:ext cx="402981" cy="172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sp>
        <p:nvSpPr>
          <p:cNvPr id="14" name="Right Arrow 13"/>
          <p:cNvSpPr/>
          <p:nvPr/>
        </p:nvSpPr>
        <p:spPr>
          <a:xfrm>
            <a:off x="4344136" y="3326408"/>
            <a:ext cx="402981" cy="172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</p:spTree>
    <p:extLst>
      <p:ext uri="{BB962C8B-B14F-4D97-AF65-F5344CB8AC3E}">
        <p14:creationId xmlns:p14="http://schemas.microsoft.com/office/powerpoint/2010/main" val="1093080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365126"/>
            <a:ext cx="10553699" cy="749208"/>
          </a:xfrm>
        </p:spPr>
        <p:txBody>
          <a:bodyPr>
            <a:normAutofit/>
          </a:bodyPr>
          <a:lstStyle/>
          <a:p>
            <a:pPr algn="l" rtl="0"/>
            <a:r>
              <a:rPr lang="hu" sz="3600" b="0" i="0" u="none" baseline="0">
                <a:latin typeface="+mn-lt"/>
              </a:rPr>
              <a:t>A TOLMÁCS SZEREPE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924" y="1024946"/>
            <a:ext cx="10291029" cy="473676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algn="l" rtl="0">
              <a:buNone/>
            </a:pPr>
            <a:endParaRPr lang="hu" sz="2900" dirty="0">
              <a:latin typeface="+mn-lt"/>
            </a:endParaRPr>
          </a:p>
          <a:p>
            <a:pPr marL="0" indent="0" algn="l" rtl="0">
              <a:buNone/>
            </a:pPr>
            <a:r>
              <a:rPr lang="hu" sz="2900" b="0" i="0" u="none" baseline="0">
                <a:latin typeface="+mn-lt"/>
              </a:rPr>
              <a:t>A tolmácsolás során egyik nyelvről a másikra ültetünk át üzeneteket az alábbi sorrendben</a:t>
            </a:r>
          </a:p>
          <a:p>
            <a:pPr lvl="1" algn="l" rtl="0"/>
            <a:r>
              <a:rPr lang="hu" sz="2200" b="0" i="0" u="none" baseline="0">
                <a:latin typeface="+mn-lt"/>
              </a:rPr>
              <a:t>az üzenet fogadása</a:t>
            </a:r>
          </a:p>
          <a:p>
            <a:pPr lvl="1" algn="l" rtl="0"/>
            <a:r>
              <a:rPr lang="hu" sz="2200" b="0" i="0" u="none" baseline="0">
                <a:latin typeface="+mn-lt"/>
              </a:rPr>
              <a:t>az értelem megragadása</a:t>
            </a:r>
          </a:p>
          <a:p>
            <a:pPr lvl="1" algn="l" rtl="0"/>
            <a:r>
              <a:rPr lang="hu" sz="2200" b="0" i="0" u="none" baseline="0">
                <a:latin typeface="+mn-lt"/>
              </a:rPr>
              <a:t>az üzenet továbbítása a másik nyelvre</a:t>
            </a:r>
          </a:p>
          <a:p>
            <a:pPr lvl="1" algn="l" rtl="0"/>
            <a:endParaRPr lang="hu" dirty="0">
              <a:latin typeface="+mn-lt"/>
            </a:endParaRPr>
          </a:p>
          <a:p>
            <a:pPr marL="0" indent="0" algn="l" rtl="0">
              <a:buNone/>
            </a:pPr>
            <a:r>
              <a:rPr lang="hu" sz="2900" b="0" i="0" u="none" baseline="0">
                <a:latin typeface="+mn-lt"/>
              </a:rPr>
              <a:t>E cél eléréséhez a tolmácsnak az alábbi ismeretek birtokában kell lennie</a:t>
            </a:r>
          </a:p>
          <a:p>
            <a:pPr lvl="1" algn="l" rtl="0"/>
            <a:r>
              <a:rPr lang="hu" sz="2200" b="0" i="0" u="none" baseline="0">
                <a:latin typeface="+mn-lt"/>
              </a:rPr>
              <a:t>mindkét nyelv + megfelelő dialektus</a:t>
            </a:r>
          </a:p>
          <a:p>
            <a:pPr lvl="1" algn="l" rtl="0"/>
            <a:r>
              <a:rPr lang="hu" sz="2200" b="0" i="0" u="none" baseline="0">
                <a:latin typeface="+mn-lt"/>
              </a:rPr>
              <a:t>a beszélgetés tárgya és kontextusa</a:t>
            </a:r>
          </a:p>
          <a:p>
            <a:pPr lvl="1" algn="l" rtl="0"/>
            <a:r>
              <a:rPr lang="hu" sz="2200" b="0" i="0" u="none" baseline="0">
                <a:latin typeface="+mn-lt"/>
              </a:rPr>
              <a:t>kulturális háttér </a:t>
            </a:r>
          </a:p>
          <a:p>
            <a:pPr marL="0" indent="0" algn="l" rtl="0">
              <a:buNone/>
            </a:pPr>
            <a:r>
              <a:rPr lang="hu" sz="2900" b="0" i="0" u="none" baseline="0">
                <a:latin typeface="+mn-lt"/>
              </a:rPr>
              <a:t>A tolmács nem kulturális szakértő, ezért</a:t>
            </a:r>
          </a:p>
          <a:p>
            <a:pPr lvl="1" algn="l" rtl="0"/>
            <a:r>
              <a:rPr lang="hu" sz="2200" b="0" i="0" u="none" baseline="0">
                <a:latin typeface="+mn-lt"/>
              </a:rPr>
              <a:t>a kulturális háttér tolmácsolása nem a tolmács feladata</a:t>
            </a:r>
          </a:p>
          <a:p>
            <a:pPr lvl="1" algn="l" rtl="0"/>
            <a:r>
              <a:rPr lang="hu" sz="2200" b="0" i="0" u="none" baseline="0">
                <a:latin typeface="+mn-lt"/>
              </a:rPr>
              <a:t>csak azt szabad tolmácsolnia, ami elhangzott</a:t>
            </a:r>
          </a:p>
          <a:p>
            <a:pPr lvl="1" algn="l" rtl="0"/>
            <a:r>
              <a:rPr lang="hu" sz="2200" b="0" i="0" u="none" baseline="0">
                <a:latin typeface="+mn-lt"/>
              </a:rPr>
              <a:t>csak akkor lép közbe, ha pontosításra vagy ismétlésre van szükség</a:t>
            </a:r>
          </a:p>
          <a:p>
            <a:pPr marL="457200" lvl="1" indent="0" algn="l" rtl="0">
              <a:buNone/>
            </a:pPr>
            <a:endParaRPr lang="hu" dirty="0">
              <a:latin typeface="+mn-lt"/>
            </a:endParaRPr>
          </a:p>
          <a:p>
            <a:pPr marL="0" indent="0" algn="l" rtl="0">
              <a:buNone/>
            </a:pPr>
            <a:r>
              <a:rPr lang="hu" sz="2900" b="0" i="0" u="none" baseline="0">
                <a:latin typeface="+mn-lt"/>
              </a:rPr>
              <a:t>A nonverbális kommunikáció a félreértések egyik fő oka, ennek megfelelően</a:t>
            </a:r>
          </a:p>
          <a:p>
            <a:pPr lvl="1" algn="l" rtl="0"/>
            <a:r>
              <a:rPr lang="hu" sz="2200" b="0" i="0" u="none" baseline="0">
                <a:latin typeface="+mn-lt"/>
              </a:rPr>
              <a:t>a beszéd, testbeszéd, arckifejezések szóbeli tolmácsolása félrevezető lehet</a:t>
            </a:r>
          </a:p>
          <a:p>
            <a:pPr lvl="1" algn="l" rtl="0"/>
            <a:r>
              <a:rPr lang="hu" sz="2200" b="0" i="0" u="none" baseline="0">
                <a:latin typeface="+mn-lt"/>
              </a:rPr>
              <a:t>a tolmács feladata, hogy átadja a meghallgatott személy intonációját</a:t>
            </a:r>
            <a:endParaRPr lang="h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020" y="5813688"/>
            <a:ext cx="829030" cy="5529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97194" y="5987697"/>
            <a:ext cx="4647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hu" sz="1050" b="0" i="0" u="none" baseline="0"/>
              <a:t>A projektet az Európai Unió Jogok, egyenlőség és polgárság programja (2014–2020) finanszírozta</a:t>
            </a:r>
            <a:endParaRPr lang="hu" sz="10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187" y="5633550"/>
            <a:ext cx="1818280" cy="91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27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hu" sz="4400" b="0" i="0" u="none" baseline="0">
                <a:latin typeface="+mn-lt"/>
              </a:rPr>
              <a:t>A TOLMÁCS SZEREPE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461" y="1350772"/>
            <a:ext cx="10125808" cy="44109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40000" lnSpcReduction="20000"/>
          </a:bodyPr>
          <a:lstStyle/>
          <a:p>
            <a:pPr marL="0" indent="0" algn="l" rtl="0">
              <a:buNone/>
            </a:pPr>
            <a:endParaRPr lang="hu" sz="3600" dirty="0">
              <a:latin typeface="+mn-lt"/>
            </a:endParaRPr>
          </a:p>
          <a:p>
            <a:pPr marL="0" indent="0" algn="l" rtl="0">
              <a:buNone/>
            </a:pPr>
            <a:r>
              <a:rPr lang="hu" sz="5000" b="0" i="0" u="none" baseline="0">
                <a:latin typeface="+mn-lt"/>
              </a:rPr>
              <a:t>A felek közötti kommunikáció torzulhat az alábbiak miatt</a:t>
            </a:r>
          </a:p>
          <a:p>
            <a:pPr lvl="1" algn="l" rtl="0"/>
            <a:r>
              <a:rPr lang="hu" sz="3200" b="0" i="0" u="none" baseline="0">
                <a:latin typeface="+mn-lt"/>
              </a:rPr>
              <a:t>fizikai</a:t>
            </a:r>
          </a:p>
          <a:p>
            <a:pPr lvl="1" algn="l" rtl="0"/>
            <a:r>
              <a:rPr lang="hu" sz="3200" b="0" i="0" u="none" baseline="0">
                <a:latin typeface="+mn-lt"/>
              </a:rPr>
              <a:t>pszichológiai</a:t>
            </a:r>
          </a:p>
          <a:p>
            <a:pPr lvl="1" algn="l" rtl="0"/>
            <a:r>
              <a:rPr lang="hu" sz="3200" b="0" i="0" u="none" baseline="0">
                <a:latin typeface="+mn-lt"/>
              </a:rPr>
              <a:t>oktatási</a:t>
            </a:r>
          </a:p>
          <a:p>
            <a:pPr lvl="1" algn="l" rtl="0"/>
            <a:r>
              <a:rPr lang="hu" sz="3200" b="0" i="0" u="none" baseline="0">
                <a:latin typeface="+mn-lt"/>
              </a:rPr>
              <a:t>szociális</a:t>
            </a:r>
          </a:p>
          <a:p>
            <a:pPr lvl="1" algn="l" rtl="0"/>
            <a:r>
              <a:rPr lang="hu" sz="3200" b="0" i="0" u="none" baseline="0">
                <a:latin typeface="+mn-lt"/>
              </a:rPr>
              <a:t>gazdasági</a:t>
            </a:r>
          </a:p>
          <a:p>
            <a:pPr lvl="1" algn="l" rtl="0"/>
            <a:r>
              <a:rPr lang="hu" sz="3200" b="0" i="0" u="none" baseline="0">
                <a:latin typeface="+mn-lt"/>
              </a:rPr>
              <a:t>környezeti okok</a:t>
            </a:r>
          </a:p>
          <a:p>
            <a:pPr marL="0" indent="0" algn="l" rtl="0">
              <a:buNone/>
            </a:pPr>
            <a:endParaRPr lang="hu" dirty="0">
              <a:latin typeface="+mn-lt"/>
            </a:endParaRPr>
          </a:p>
          <a:p>
            <a:pPr marL="0" indent="0" algn="l" rtl="0">
              <a:buNone/>
            </a:pPr>
            <a:r>
              <a:rPr lang="hu" sz="5000" b="0" i="0" u="none" baseline="0">
                <a:latin typeface="+mn-lt"/>
              </a:rPr>
              <a:t>A szexuális és nemi alapú erőszak áldozatainak kommunikációja gyakran inkoherens, töredezett, értelmetlen; az érdekelt felek közötti kommunikáció támogatásához a tolmácsnak</a:t>
            </a:r>
          </a:p>
          <a:p>
            <a:pPr lvl="1" algn="l" rtl="0"/>
            <a:r>
              <a:rPr lang="hu" sz="3200" b="0" i="0" u="none" baseline="0">
                <a:latin typeface="+mn-lt"/>
              </a:rPr>
              <a:t>el kell kerülnie a jogi és hivatalos szóhasználatot</a:t>
            </a:r>
          </a:p>
          <a:p>
            <a:pPr lvl="1" algn="l" rtl="0"/>
            <a:r>
              <a:rPr lang="hu" sz="3200" b="0" i="0" u="none" baseline="0">
                <a:latin typeface="+mn-lt"/>
              </a:rPr>
              <a:t>nem szabad kiemelnie a nyelvi torzulásokat, mivel bizalmatlanságot eredményezhet</a:t>
            </a:r>
          </a:p>
          <a:p>
            <a:pPr lvl="1" algn="l" rtl="0"/>
            <a:r>
              <a:rPr lang="hu" sz="3200" b="0" i="0" u="none" baseline="0">
                <a:latin typeface="+mn-lt"/>
              </a:rPr>
              <a:t>a meghallgatott személy felé kialakított kapcsolatot az empátia keretei között kell tartania</a:t>
            </a:r>
          </a:p>
          <a:p>
            <a:pPr marL="0" indent="0" algn="l" rtl="0">
              <a:buNone/>
            </a:pPr>
            <a:endParaRPr lang="hu" dirty="0">
              <a:latin typeface="+mn-lt"/>
            </a:endParaRPr>
          </a:p>
          <a:p>
            <a:pPr marL="0" indent="0" algn="l" rtl="0">
              <a:buNone/>
            </a:pPr>
            <a:r>
              <a:rPr lang="hu" sz="4500" b="0" i="0" u="none" baseline="0">
                <a:latin typeface="+mn-lt"/>
              </a:rPr>
              <a:t>A tolmács memóriája korlátozott, ezért a meghallgató személynek</a:t>
            </a:r>
          </a:p>
          <a:p>
            <a:pPr lvl="1" algn="l" rtl="0"/>
            <a:r>
              <a:rPr lang="hu" sz="3300" b="0" i="0" u="none" baseline="0">
                <a:latin typeface="+mn-lt"/>
              </a:rPr>
              <a:t>csökkentenie kell a tolmács memóriájának terhelését</a:t>
            </a:r>
          </a:p>
          <a:p>
            <a:pPr lvl="1" algn="l" rtl="0"/>
            <a:r>
              <a:rPr lang="hu" sz="3300" b="0" i="0" u="none" baseline="0">
                <a:latin typeface="+mn-lt"/>
              </a:rPr>
              <a:t>a beszélgetés alatt röviden, egyszerűen és egyértelműen kell fogalmaznia</a:t>
            </a:r>
          </a:p>
          <a:p>
            <a:pPr lvl="1" algn="l" rtl="0"/>
            <a:r>
              <a:rPr lang="hu" sz="3300" b="0" i="0" u="none" baseline="0">
                <a:latin typeface="+mn-lt"/>
              </a:rPr>
              <a:t>időről időre szüneteket kell javasolnia</a:t>
            </a:r>
          </a:p>
          <a:p>
            <a:pPr marL="457200" lvl="1" indent="0" algn="l" rtl="0">
              <a:buNone/>
            </a:pPr>
            <a:endParaRPr lang="hu" sz="3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020" y="5813688"/>
            <a:ext cx="829030" cy="5529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97194" y="5987697"/>
            <a:ext cx="4647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hu" sz="1050" b="0" i="0" u="none" baseline="0"/>
              <a:t>A projektet az Európai Unió Jogok, egyenlőség és polgárság programja (2014–2020) finanszírozta</a:t>
            </a:r>
            <a:endParaRPr lang="hu" sz="10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187" y="5633550"/>
            <a:ext cx="1818280" cy="91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09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hu" b="0" i="0" u="none" baseline="0">
                <a:latin typeface="+mn-lt"/>
              </a:rPr>
              <a:t>A KULTURÁLIS KÖZVETÍTŐ SZEREPE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1335277"/>
            <a:ext cx="10668454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40000" lnSpcReduction="20000"/>
          </a:bodyPr>
          <a:lstStyle/>
          <a:p>
            <a:pPr marL="0" indent="0" algn="l" rtl="0">
              <a:buNone/>
            </a:pPr>
            <a:endParaRPr lang="hu" sz="3800" dirty="0">
              <a:latin typeface="+mn-lt"/>
            </a:endParaRPr>
          </a:p>
          <a:p>
            <a:pPr marL="0" indent="0" algn="l" rtl="0">
              <a:buNone/>
            </a:pPr>
            <a:r>
              <a:rPr lang="hu" sz="3800" b="0" i="0" u="none" baseline="0" dirty="0">
                <a:latin typeface="+mn-lt"/>
              </a:rPr>
              <a:t>A tolmácsolás és a kulturális közvetítés abban a tekintetben tér el egymástól, hogy milyen környezetben kerül rájuk sor.</a:t>
            </a:r>
          </a:p>
          <a:p>
            <a:pPr marL="0" indent="0" algn="l" rtl="0">
              <a:buNone/>
            </a:pPr>
            <a:r>
              <a:rPr lang="hu" sz="3800" b="0" i="0" u="none" baseline="0" dirty="0">
                <a:latin typeface="+mn-lt"/>
              </a:rPr>
              <a:t>A tolmácsolás elsősorban hivatalos helyzetekben merül fel, a kulturális közvetítés keretei inkább informálisak</a:t>
            </a:r>
          </a:p>
          <a:p>
            <a:pPr marL="0" indent="0" algn="l" rtl="0">
              <a:buNone/>
            </a:pPr>
            <a:r>
              <a:rPr lang="hu" sz="3800" b="0" i="0" u="none" baseline="0" dirty="0">
                <a:latin typeface="+mn-lt"/>
              </a:rPr>
              <a:t>A tolmácsoláson kívül a kulturális közvetítők feladatai az alábbiak </a:t>
            </a:r>
          </a:p>
          <a:p>
            <a:pPr lvl="1" algn="l" rtl="0"/>
            <a:r>
              <a:rPr lang="hu" sz="2900" b="0" i="0" u="none" baseline="0" dirty="0">
                <a:latin typeface="+mn-lt"/>
              </a:rPr>
              <a:t>tájékoztatás</a:t>
            </a:r>
          </a:p>
          <a:p>
            <a:pPr lvl="1" algn="l" rtl="0"/>
            <a:r>
              <a:rPr lang="hu" sz="2900" b="0" i="0" u="none" baseline="0" dirty="0">
                <a:latin typeface="+mn-lt"/>
              </a:rPr>
              <a:t>átfogalmazás</a:t>
            </a:r>
          </a:p>
          <a:p>
            <a:pPr lvl="1" algn="l" rtl="0"/>
            <a:r>
              <a:rPr lang="hu" sz="2900" b="0" i="0" u="none" baseline="0" dirty="0">
                <a:latin typeface="+mn-lt"/>
              </a:rPr>
              <a:t>magyarázat</a:t>
            </a:r>
          </a:p>
          <a:p>
            <a:pPr lvl="1" algn="l" rtl="0"/>
            <a:r>
              <a:rPr lang="hu" sz="2900" b="0" i="0" u="none" baseline="0" dirty="0">
                <a:latin typeface="+mn-lt"/>
              </a:rPr>
              <a:t>tárgyalás</a:t>
            </a:r>
          </a:p>
          <a:p>
            <a:pPr lvl="1" algn="l" rtl="0"/>
            <a:r>
              <a:rPr lang="hu" sz="2900" b="0" i="0" u="none" baseline="0" dirty="0">
                <a:latin typeface="+mn-lt"/>
              </a:rPr>
              <a:t>támogatás </a:t>
            </a:r>
          </a:p>
          <a:p>
            <a:pPr marL="457200" lvl="1" indent="0" algn="l" rtl="0">
              <a:buNone/>
            </a:pPr>
            <a:endParaRPr lang="hu" dirty="0">
              <a:latin typeface="+mn-lt"/>
            </a:endParaRPr>
          </a:p>
          <a:p>
            <a:pPr marL="0" indent="0" algn="l" rtl="0">
              <a:buNone/>
            </a:pPr>
            <a:r>
              <a:rPr lang="hu" sz="3800" b="0" i="0" u="none" baseline="0" dirty="0">
                <a:latin typeface="+mn-lt"/>
              </a:rPr>
              <a:t>A kulturális közvetítés olyan eszköz, amely összeköti a különböző érdekelt felek közötti kulturális különbségeket</a:t>
            </a:r>
          </a:p>
          <a:p>
            <a:pPr marL="0" indent="0" algn="l" rtl="0">
              <a:buNone/>
            </a:pPr>
            <a:r>
              <a:rPr lang="hu" sz="3800" b="0" i="0" u="none" baseline="0" dirty="0">
                <a:latin typeface="+mn-lt"/>
              </a:rPr>
              <a:t>A kulturális közvetítő mindkét nyelvet, valamint a kulturális hátteret is alaposan ismeri.</a:t>
            </a:r>
          </a:p>
          <a:p>
            <a:pPr marL="0" indent="0" algn="l" rtl="0">
              <a:buNone/>
            </a:pPr>
            <a:r>
              <a:rPr lang="hu" sz="3800" b="0" i="0" u="none" baseline="0" dirty="0">
                <a:latin typeface="+mn-lt"/>
              </a:rPr>
              <a:t>A kulturális közvetítés célja, hogy segítséget nyújtson az interakciók során annak érdekében, hogy a rászoruló személyek </a:t>
            </a:r>
          </a:p>
          <a:p>
            <a:pPr lvl="1" algn="l" rtl="0"/>
            <a:r>
              <a:rPr lang="hu" sz="2900" b="0" i="0" u="none" baseline="0" dirty="0">
                <a:latin typeface="+mn-lt"/>
              </a:rPr>
              <a:t>hozzáférjenek a szolgáltatásokhoz</a:t>
            </a:r>
          </a:p>
          <a:p>
            <a:pPr lvl="1" algn="l" rtl="0"/>
            <a:r>
              <a:rPr lang="hu" sz="2900" b="0" i="0" u="none" baseline="0" dirty="0">
                <a:latin typeface="+mn-lt"/>
              </a:rPr>
              <a:t>gyakorolják jogaikat</a:t>
            </a:r>
          </a:p>
          <a:p>
            <a:pPr lvl="1" algn="l" rtl="0"/>
            <a:r>
              <a:rPr lang="hu" sz="2900" b="0" i="0" u="none" baseline="0" dirty="0">
                <a:latin typeface="+mn-lt"/>
              </a:rPr>
              <a:t>megértsék a felelősségeiket</a:t>
            </a:r>
          </a:p>
          <a:p>
            <a:pPr lvl="1" algn="l" rtl="0"/>
            <a:r>
              <a:rPr lang="hu" sz="2900" b="0" i="0" u="none" baseline="0" dirty="0">
                <a:latin typeface="+mn-lt"/>
              </a:rPr>
              <a:t>beilleszkedjenek a társadalomba</a:t>
            </a:r>
            <a:endParaRPr lang="hu" sz="2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020" y="5813688"/>
            <a:ext cx="829030" cy="5529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97194" y="5987697"/>
            <a:ext cx="4647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hu" sz="1050" b="0" i="0" u="none" baseline="0"/>
              <a:t>A projektet az Európai Unió Jogok, egyenlőség és polgárság programja (2014–2020) finanszírozta</a:t>
            </a:r>
            <a:endParaRPr lang="hu" sz="10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187" y="5633550"/>
            <a:ext cx="1818280" cy="91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987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IOM official">
      <a:dk1>
        <a:srgbClr val="000000"/>
      </a:dk1>
      <a:lt1>
        <a:srgbClr val="FFFFFF"/>
      </a:lt1>
      <a:dk2>
        <a:srgbClr val="0033A0"/>
      </a:dk2>
      <a:lt2>
        <a:srgbClr val="FFFFFF"/>
      </a:lt2>
      <a:accent1>
        <a:srgbClr val="0033A0"/>
      </a:accent1>
      <a:accent2>
        <a:srgbClr val="4663A8"/>
      </a:accent2>
      <a:accent3>
        <a:srgbClr val="C3CBE3"/>
      </a:accent3>
      <a:accent4>
        <a:srgbClr val="E9EBF6"/>
      </a:accent4>
      <a:accent5>
        <a:srgbClr val="5B92E5"/>
      </a:accent5>
      <a:accent6>
        <a:srgbClr val="6F9FD5"/>
      </a:accent6>
      <a:hlink>
        <a:srgbClr val="0033A0"/>
      </a:hlink>
      <a:folHlink>
        <a:srgbClr val="C3CB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ample Documents" ma:contentTypeID="0x010100830129F0CAECA9418E7CE91E5DF8BAED0205007521A3739CF3294B9996E493AAA33667" ma:contentTypeVersion="178" ma:contentTypeDescription="Create a new document." ma:contentTypeScope="" ma:versionID="5323e67ca1cdd99c8a784fde52a476b6">
  <xsd:schema xmlns:xsd="http://www.w3.org/2001/XMLSchema" xmlns:xs="http://www.w3.org/2001/XMLSchema" xmlns:p="http://schemas.microsoft.com/office/2006/metadata/properties" xmlns:ns2="292de7ad-0ce0-4950-9d80-fd0d9858bf97" xmlns:ns3="d5154f9a-77ba-47d9-9435-4aa8df5a2b9e" targetNamespace="http://schemas.microsoft.com/office/2006/metadata/properties" ma:root="true" ma:fieldsID="d1de18e9e68157a3943e2457d8170e0c" ns2:_="" ns3:_="">
    <xsd:import namespace="292de7ad-0ce0-4950-9d80-fd0d9858bf97"/>
    <xsd:import namespace="d5154f9a-77ba-47d9-9435-4aa8df5a2b9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DMSSCDocTitle"/>
                <xsd:element ref="ns2:DMSSCControlNo"/>
                <xsd:element ref="ns2:b544404b159d4058a3bc9d0cce5d29ef" minOccurs="0"/>
                <xsd:element ref="ns3:TaxCatchAll" minOccurs="0"/>
                <xsd:element ref="ns3:TaxCatchAllLabel" minOccurs="0"/>
                <xsd:element ref="ns2:DMSSCCopyright"/>
                <xsd:element ref="ns2:m45004dc6a5b43109e46f033994e1737" minOccurs="0"/>
                <xsd:element ref="ns2:df07b3dcd26544e09619a120c66e9128" minOccurs="0"/>
                <xsd:element ref="ns2:gfb351706cee45fb90c779769e632c31" minOccurs="0"/>
                <xsd:element ref="ns2:DMSSCRelatedInformation" minOccurs="0"/>
                <xsd:element ref="ns2:DMSSCSecondaryDocuments" minOccurs="0"/>
                <xsd:element ref="ns2:DMSSCMultiFileName" minOccurs="0"/>
                <xsd:element ref="ns2:DMSSCOriginalFileName" minOccurs="0"/>
                <xsd:element ref="ns2:DMSSCFileNetDetails" minOccurs="0"/>
                <xsd:element ref="ns2:DMSSCOGDoc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2de7ad-0ce0-4950-9d80-fd0d9858bf9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MSSCDocTitle" ma:index="11" ma:displayName="Document Title" ma:description="" ma:internalName="DMSSCDocTitle" ma:readOnly="false">
      <xsd:simpleType>
        <xsd:restriction base="dms:Note"/>
      </xsd:simpleType>
    </xsd:element>
    <xsd:element name="DMSSCControlNo" ma:index="12" ma:displayName="Control No" ma:description="" ma:internalName="DMSSCControlNo" ma:readOnly="false">
      <xsd:simpleType>
        <xsd:restriction base="dms:Text">
          <xsd:maxLength value="255"/>
        </xsd:restriction>
      </xsd:simpleType>
    </xsd:element>
    <xsd:element name="b544404b159d4058a3bc9d0cce5d29ef" ma:index="13" ma:taxonomy="true" ma:internalName="b544404b159d4058a3bc9d0cce5d29ef" ma:taxonomyFieldName="DMSSCLanguage" ma:displayName="Language" ma:readOnly="false" ma:default="" ma:fieldId="{b544404b-159d-4058-a3bc-9d0cce5d29ef}" ma:sspId="8b886aaa-2ace-43d1-8504-81239637f55f" ma:termSetId="0b676e13-752c-46aa-9178-ab22367b9a8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MSSCCopyright" ma:index="17" ma:displayName="Copyright" ma:default="© International Organization for Migration (IOM)" ma:description="" ma:internalName="DMSSCCopyright" ma:readOnly="false">
      <xsd:simpleType>
        <xsd:restriction base="dms:Text">
          <xsd:maxLength value="255"/>
        </xsd:restriction>
      </xsd:simpleType>
    </xsd:element>
    <xsd:element name="m45004dc6a5b43109e46f033994e1737" ma:index="18" ma:taxonomy="true" ma:internalName="m45004dc6a5b43109e46f033994e1737" ma:taxonomyFieldName="DMSSCCorpOwner" ma:displayName="Corporate Owner" ma:readOnly="false" ma:default="" ma:fieldId="{645004dc-6a5b-4310-9e46-f033994e1737}" ma:sspId="8b886aaa-2ace-43d1-8504-81239637f55f" ma:termSetId="9e7e0bf6-3110-4b26-b145-7dafb178e87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f07b3dcd26544e09619a120c66e9128" ma:index="20" nillable="true" ma:taxonomy="true" ma:internalName="df07b3dcd26544e09619a120c66e9128" ma:taxonomyFieldName="DMSSCSubjects" ma:displayName="Subjects" ma:readOnly="false" ma:default="" ma:fieldId="{df07b3dc-d265-44e0-9619-a120c66e9128}" ma:taxonomyMulti="true" ma:sspId="8b886aaa-2ace-43d1-8504-81239637f55f" ma:termSetId="db5cbc93-48f5-461c-b5f4-958210c991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fb351706cee45fb90c779769e632c31" ma:index="22" nillable="true" ma:taxonomy="true" ma:internalName="gfb351706cee45fb90c779769e632c31" ma:taxonomyFieldName="DMSSCKeywords" ma:displayName="Keywords" ma:readOnly="false" ma:default="" ma:fieldId="{0fb35170-6cee-45fb-90c7-79769e632c31}" ma:taxonomyMulti="true" ma:sspId="8b886aaa-2ace-43d1-8504-81239637f55f" ma:termSetId="6b6eb302-6e8e-44f5-98b9-d2fe36c7e38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MSSCRelatedInformation" ma:index="24" nillable="true" ma:displayName="Related Information" ma:description="" ma:internalName="DMSSCRelatedInformation" ma:readOnly="false">
      <xsd:simpleType>
        <xsd:restriction base="dms:Unknown"/>
      </xsd:simpleType>
    </xsd:element>
    <xsd:element name="DMSSCSecondaryDocuments" ma:index="25" nillable="true" ma:displayName="Secondary Documents" ma:description="" ma:internalName="DMSSCSecondaryDocuments" ma:readOnly="false">
      <xsd:simpleType>
        <xsd:restriction base="dms:Unknown"/>
      </xsd:simpleType>
    </xsd:element>
    <xsd:element name="DMSSCMultiFileName" ma:index="26" nillable="true" ma:displayName="MultiFileName" ma:description="" ma:internalName="DMSSCMultiFileName" ma:readOnly="false">
      <xsd:simpleType>
        <xsd:restriction base="dms:Text">
          <xsd:maxLength value="255"/>
        </xsd:restriction>
      </xsd:simpleType>
    </xsd:element>
    <xsd:element name="DMSSCOriginalFileName" ma:index="27" nillable="true" ma:displayName="Original File Name" ma:description="" ma:internalName="DMSSCOriginalFileName" ma:readOnly="false">
      <xsd:simpleType>
        <xsd:restriction base="dms:Note"/>
      </xsd:simpleType>
    </xsd:element>
    <xsd:element name="DMSSCFileNetDetails" ma:index="28" nillable="true" ma:displayName="FileNet Details" ma:internalName="DMSSCFileNetDetails">
      <xsd:simpleType>
        <xsd:restriction base="dms:Note"/>
      </xsd:simpleType>
    </xsd:element>
    <xsd:element name="DMSSCOGDocID" ma:index="29" nillable="true" ma:displayName="Original DOC ID" ma:description="" ma:internalName="DMSSCOGDocID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154f9a-77ba-47d9-9435-4aa8df5a2b9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59ad6b-811a-4710-b58b-39a7b7f0dec5}" ma:internalName="TaxCatchAll" ma:showField="CatchAllData" ma:web="292de7ad-0ce0-4950-9d80-fd0d9858bf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f559ad6b-811a-4710-b58b-39a7b7f0dec5}" ma:internalName="TaxCatchAllLabel" ma:readOnly="true" ma:showField="CatchAllDataLabel" ma:web="292de7ad-0ce0-4950-9d80-fd0d9858bf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MSSCFileNetDetails xmlns="292de7ad-0ce0-4950-9d80-fd0d9858bf97" xsi:nil="true"/>
    <df07b3dcd26544e09619a120c66e9128 xmlns="292de7ad-0ce0-4950-9d80-fd0d9858bf97">
      <Terms xmlns="http://schemas.microsoft.com/office/infopath/2007/PartnerControls">
        <TermInfo xmlns="http://schemas.microsoft.com/office/infopath/2007/PartnerControls">
          <TermName xmlns="http://schemas.microsoft.com/office/infopath/2007/PartnerControls">Media and Public Information / Advocacy</TermName>
          <TermId xmlns="http://schemas.microsoft.com/office/infopath/2007/PartnerControls">6e24bce2-2066-46fb-9e2b-e7d172d8faed</TermId>
        </TermInfo>
      </Terms>
    </df07b3dcd26544e09619a120c66e9128>
    <DMSSCMultiFileName xmlns="292de7ad-0ce0-4950-9d80-fd0d9858bf97">IOM-PPT_Template_2018.pptx</DMSSCMultiFileName>
    <DMSSCDocTitle xmlns="292de7ad-0ce0-4950-9d80-fd0d9858bf97">IOM Powerpoint Presentation Template</DMSSCDocTitle>
    <DMSSCSecondaryDocuments xmlns="292de7ad-0ce0-4950-9d80-fd0d9858bf97" xsi:nil="true"/>
    <m45004dc6a5b43109e46f033994e1737 xmlns="292de7ad-0ce0-4950-9d80-fd0d9858bf97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MAC-OCU</TermName>
          <TermId xmlns="http://schemas.microsoft.com/office/infopath/2007/PartnerControls">0b9e9642-cccf-4eaa-8edb-ac266cf71c05</TermId>
        </TermInfo>
      </Terms>
    </m45004dc6a5b43109e46f033994e1737>
    <gfb351706cee45fb90c779769e632c31 xmlns="292de7ad-0ce0-4950-9d80-fd0d9858bf97">
      <Terms xmlns="http://schemas.microsoft.com/office/infopath/2007/PartnerControls">
        <TermInfo xmlns="http://schemas.microsoft.com/office/infopath/2007/PartnerControls">
          <TermName xmlns="http://schemas.microsoft.com/office/infopath/2007/PartnerControls">Media</TermName>
          <TermId xmlns="http://schemas.microsoft.com/office/infopath/2007/PartnerControls">cc49fb40-6c67-4cc3-9f66-86521243db1c</TermId>
        </TermInfo>
      </Terms>
    </gfb351706cee45fb90c779769e632c31>
    <DMSSCRelatedInformation xmlns="292de7ad-0ce0-4950-9d80-fd0d9858bf97" xsi:nil="true"/>
    <DMSSCOriginalFileName xmlns="292de7ad-0ce0-4950-9d80-fd0d9858bf97" xsi:nil="true"/>
    <b544404b159d4058a3bc9d0cce5d29ef xmlns="292de7ad-0ce0-4950-9d80-fd0d9858bf97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4fdb6f7f-87a6-4bdf-a113-af22aa89e0ff</TermId>
        </TermInfo>
      </Terms>
    </b544404b159d4058a3bc9d0cce5d29ef>
    <DMSSCControlNo xmlns="292de7ad-0ce0-4950-9d80-fd0d9858bf97">SD/OCU/00005</DMSSCControlNo>
    <DMSSCCopyright xmlns="292de7ad-0ce0-4950-9d80-fd0d9858bf97">© International Organization for Migration (IOM)</DMSSCCopyright>
    <_dlc_DocId xmlns="292de7ad-0ce0-4950-9d80-fd0d9858bf97">IOMDOC-3-14425</_dlc_DocId>
    <_dlc_DocIdUrl xmlns="292de7ad-0ce0-4950-9d80-fd0d9858bf97">
      <Url>https://dmsportal/_layouts/15/DocIdRedir.aspx?ID=IOMDOC-3-14425</Url>
      <Description>IOMDOC-3-14425</Description>
    </_dlc_DocIdUrl>
    <DMSSCOGDocID xmlns="292de7ad-0ce0-4950-9d80-fd0d9858bf97">18122</DMSSCOGDocID>
    <TaxCatchAll xmlns="d5154f9a-77ba-47d9-9435-4aa8df5a2b9e">
      <Value>34</Value>
      <Value>159</Value>
      <Value>158</Value>
      <Value>862</Value>
    </TaxCatchAll>
  </documentManagement>
</p:properties>
</file>

<file path=customXml/itemProps1.xml><?xml version="1.0" encoding="utf-8"?>
<ds:datastoreItem xmlns:ds="http://schemas.openxmlformats.org/officeDocument/2006/customXml" ds:itemID="{2E8F3C1E-C692-49C8-B603-C3ED71DF2E2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4F1705B-A3CC-4F58-AD00-8A0877ECBC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2de7ad-0ce0-4950-9d80-fd0d9858bf97"/>
    <ds:schemaRef ds:uri="d5154f9a-77ba-47d9-9435-4aa8df5a2b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95EA38-359E-454C-9FB4-9C0B87CDD50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911EBE6-C297-4100-9967-8B08CBD33559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292de7ad-0ce0-4950-9d80-fd0d9858bf97"/>
    <ds:schemaRef ds:uri="http://schemas.microsoft.com/office/2006/documentManagement/types"/>
    <ds:schemaRef ds:uri="d5154f9a-77ba-47d9-9435-4aa8df5a2b9e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1456</Words>
  <Application>Microsoft Office PowerPoint</Application>
  <PresentationFormat>Szélesvásznú</PresentationFormat>
  <Paragraphs>200</Paragraphs>
  <Slides>9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INTERKULTURÁLIS KOMMUNIKÁCIÓ</vt:lpstr>
      <vt:lpstr>PROTECT</vt:lpstr>
      <vt:lpstr>INTERKULTURALITÁS</vt:lpstr>
      <vt:lpstr>INTERKULTURÁLIS KOMMUNIKÁCIÓ (1)</vt:lpstr>
      <vt:lpstr>INTERKULTURÁLIS KOMMUNIKÁCIÓ (2)</vt:lpstr>
      <vt:lpstr>KOMPETENS INTERKULTURÁLIS KOMMUNIKÁCIÓ</vt:lpstr>
      <vt:lpstr>A TOLMÁCS SZEREPE (1)</vt:lpstr>
      <vt:lpstr>A TOLMÁCS SZEREPE (2)</vt:lpstr>
      <vt:lpstr>A KULTURÁLIS KÖZVETÍTŐ SZEREPE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GUILLEMIN Salômé</dc:creator>
  <cp:lastModifiedBy>András Radinszky</cp:lastModifiedBy>
  <cp:revision>107</cp:revision>
  <cp:lastPrinted>2019-06-12T14:58:57Z</cp:lastPrinted>
  <dcterms:created xsi:type="dcterms:W3CDTF">2018-02-07T13:14:28Z</dcterms:created>
  <dcterms:modified xsi:type="dcterms:W3CDTF">2020-03-19T13:35:38Z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0x010100830129F0CAECA9418E7CE91E5DF8BAED0205007521A3739CF3294B9996E493AAA33667</vt:lpwstr>
  </property>
  <property fmtid="{D5CDD505-2E9C-101B-9397-08002B2CF9AE}" pid="3" name="id256f71d35345689474340dd007a09d">
    <vt:lpwstr/>
  </property>
  <property fmtid="{D5CDD505-2E9C-101B-9397-08002B2CF9AE}" pid="4" name="DMSSCCorpOwner">
    <vt:lpwstr>862;#MAC-OCU|0b9e9642-cccf-4eaa-8edb-ac266cf71c05</vt:lpwstr>
  </property>
  <property fmtid="{D5CDD505-2E9C-101B-9397-08002B2CF9AE}" pid="5" name="DMSSCTypeofAgreement">
    <vt:lpwstr/>
  </property>
  <property fmtid="{D5CDD505-2E9C-101B-9397-08002B2CF9AE}" pid="6" name="DMSSCCountriesCovered">
    <vt:lpwstr/>
  </property>
  <property fmtid="{D5CDD505-2E9C-101B-9397-08002B2CF9AE}" pid="7" name="DMSSCLanguage">
    <vt:lpwstr>34;#English|4fdb6f7f-87a6-4bdf-a113-af22aa89e0ff</vt:lpwstr>
  </property>
  <property fmtid="{D5CDD505-2E9C-101B-9397-08002B2CF9AE}" pid="8" name="bec6e32e305846fc8e862047ed16a744">
    <vt:lpwstr/>
  </property>
  <property fmtid="{D5CDD505-2E9C-101B-9397-08002B2CF9AE}" pid="9" name="DMSSCKeywords">
    <vt:lpwstr>159;#Media|cc49fb40-6c67-4cc3-9f66-86521243db1c</vt:lpwstr>
  </property>
  <property fmtid="{D5CDD505-2E9C-101B-9397-08002B2CF9AE}" pid="10" name="m63e22d85a01426b88ef9c83ec989ddc">
    <vt:lpwstr/>
  </property>
  <property fmtid="{D5CDD505-2E9C-101B-9397-08002B2CF9AE}" pid="11" name="a5c21126b0694d93a778523f94f94e6e">
    <vt:lpwstr/>
  </property>
  <property fmtid="{D5CDD505-2E9C-101B-9397-08002B2CF9AE}" pid="12" name="_dlc_DocIdItemGuid">
    <vt:lpwstr>aa60b335-b7f6-4410-82d5-1d66239af6fa</vt:lpwstr>
  </property>
  <property fmtid="{D5CDD505-2E9C-101B-9397-08002B2CF9AE}" pid="13" name="DMSSCCountryofDutyStation">
    <vt:lpwstr/>
  </property>
  <property fmtid="{D5CDD505-2E9C-101B-9397-08002B2CF9AE}" pid="14" name="DMSSCSubjects">
    <vt:lpwstr>158;#Media and Public Information / Advocacy|6e24bce2-2066-46fb-9e2b-e7d172d8faed</vt:lpwstr>
  </property>
  <property fmtid="{D5CDD505-2E9C-101B-9397-08002B2CF9AE}" pid="15" name="DMSSCCountry">
    <vt:lpwstr/>
  </property>
</Properties>
</file>